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687" r:id="rId10"/>
    <p:sldMasterId id="2147483716" r:id="rId11"/>
  </p:sldMasterIdLst>
  <p:notesMasterIdLst>
    <p:notesMasterId r:id="rId40"/>
  </p:notesMasterIdLst>
  <p:sldIdLst>
    <p:sldId id="256"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01" r:id="rId37"/>
    <p:sldId id="260" r:id="rId38"/>
    <p:sldId id="274" r:id="rId39"/>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17A"/>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88" autoAdjust="0"/>
    <p:restoredTop sz="82104" autoAdjust="0"/>
  </p:normalViewPr>
  <p:slideViewPr>
    <p:cSldViewPr>
      <p:cViewPr varScale="1">
        <p:scale>
          <a:sx n="97" d="100"/>
          <a:sy n="97" d="100"/>
        </p:scale>
        <p:origin x="1046"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62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businessinsider.com/200-million-want-a-microsoft-tablet-2013-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2638" y="722313"/>
            <a:ext cx="2716212" cy="1527175"/>
          </a:xfrm>
        </p:spPr>
      </p:sp>
      <p:sp>
        <p:nvSpPr>
          <p:cNvPr id="3" name="Notes Placeholder 2"/>
          <p:cNvSpPr>
            <a:spLocks noGrp="1"/>
          </p:cNvSpPr>
          <p:nvPr>
            <p:ph type="body" idx="1"/>
          </p:nvPr>
        </p:nvSpPr>
        <p:spPr>
          <a:xfrm>
            <a:off x="684560" y="2463838"/>
            <a:ext cx="5476479" cy="5606704"/>
          </a:xfrm>
        </p:spPr>
        <p:txBody>
          <a:bodyPr/>
          <a:lstStyle/>
          <a:p>
            <a:r>
              <a:rPr lang="en-US" b="1" dirty="0" smtClean="0"/>
              <a:t>Key Points:  </a:t>
            </a:r>
            <a:r>
              <a:rPr lang="en-US" b="0" dirty="0" smtClean="0"/>
              <a:t> </a:t>
            </a:r>
          </a:p>
          <a:p>
            <a:pPr marL="170541" indent="-170541">
              <a:buFont typeface="Arial" panose="020B0604020202020204" pitchFamily="34" charset="0"/>
              <a:buChar char="•"/>
            </a:pPr>
            <a:r>
              <a:rPr lang="en-US" dirty="0" smtClean="0"/>
              <a:t>Increase in devices and rise of services have</a:t>
            </a:r>
            <a:r>
              <a:rPr lang="en-US" baseline="0" dirty="0" smtClean="0"/>
              <a:t> dramatically impacted developers</a:t>
            </a:r>
            <a:endParaRPr lang="en-US" dirty="0" smtClean="0"/>
          </a:p>
          <a:p>
            <a:pPr marL="170541" indent="-170541">
              <a:buFont typeface="Arial" panose="020B0604020202020204" pitchFamily="34" charset="0"/>
              <a:buChar char="•"/>
            </a:pPr>
            <a:r>
              <a:rPr lang="en-US" dirty="0" smtClean="0"/>
              <a:t>Both are helping blur</a:t>
            </a:r>
            <a:r>
              <a:rPr lang="en-US" baseline="0" dirty="0" smtClean="0"/>
              <a:t> the line between “consumer” and “enterprise”.</a:t>
            </a:r>
            <a:endParaRPr lang="en-US" dirty="0" smtClean="0"/>
          </a:p>
          <a:p>
            <a:pPr marL="170541" indent="-170541">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2</a:t>
            </a:fld>
            <a:endParaRPr lang="en-US"/>
          </a:p>
        </p:txBody>
      </p:sp>
    </p:spTree>
    <p:extLst>
      <p:ext uri="{BB962C8B-B14F-4D97-AF65-F5344CB8AC3E}">
        <p14:creationId xmlns:p14="http://schemas.microsoft.com/office/powerpoint/2010/main" val="235947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2/5/2014 2:34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996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a:p>
            <a:pPr lvl="0"/>
            <a:r>
              <a:rPr lang="en-US" b="1" dirty="0" smtClean="0"/>
              <a:t>Windows </a:t>
            </a:r>
            <a:r>
              <a:rPr lang="en-US" b="1" dirty="0"/>
              <a:t>Store</a:t>
            </a:r>
          </a:p>
          <a:p>
            <a:pPr marL="172417" indent="-172417">
              <a:buFont typeface="Arial" panose="020B0604020202020204" pitchFamily="34" charset="0"/>
              <a:buChar char="•"/>
            </a:pPr>
            <a:r>
              <a:rPr lang="en-US" dirty="0"/>
              <a:t>Super flexible terms to enable developers to make money – this is not a strength for apple, frankly</a:t>
            </a:r>
          </a:p>
          <a:p>
            <a:pPr marL="172417" indent="-172417">
              <a:buFont typeface="Arial" panose="020B0604020202020204" pitchFamily="34" charset="0"/>
              <a:buChar char="•"/>
            </a:pPr>
            <a:r>
              <a:rPr lang="en-US" dirty="0"/>
              <a:t>70/30 split, but a low bar of $25K in revenue to accelerate that to 80/20 … apps that do well and achieve popularity with users create a path for the developer to make more money</a:t>
            </a:r>
          </a:p>
          <a:p>
            <a:pPr marL="172417" indent="-172417">
              <a:buFont typeface="Arial" panose="020B0604020202020204" pitchFamily="34" charset="0"/>
              <a:buChar char="•"/>
            </a:pPr>
            <a:r>
              <a:rPr lang="en-US" dirty="0"/>
              <a:t>Use your own commerce platform … it goes to 100% - developers keep everything</a:t>
            </a:r>
          </a:p>
          <a:p>
            <a:pPr marL="172417" indent="-172417">
              <a:buFont typeface="Arial" panose="020B0604020202020204" pitchFamily="34" charset="0"/>
              <a:buChar char="•"/>
            </a:pPr>
            <a:r>
              <a:rPr lang="en-US" dirty="0"/>
              <a:t>In-app purchasing is no problem</a:t>
            </a:r>
          </a:p>
          <a:p>
            <a:pPr marL="172417" indent="-172417">
              <a:buFont typeface="Arial" panose="020B0604020202020204" pitchFamily="34" charset="0"/>
              <a:buChar char="•"/>
            </a:pPr>
            <a:r>
              <a:rPr lang="en-US" dirty="0"/>
              <a:t>3</a:t>
            </a:r>
            <a:r>
              <a:rPr lang="en-US" baseline="30000" dirty="0"/>
              <a:t>rd</a:t>
            </a:r>
            <a:r>
              <a:rPr lang="en-US" dirty="0"/>
              <a:t>-party ad controls are no problem – you want to use Google for ads?  Totally fine</a:t>
            </a:r>
          </a:p>
          <a:p>
            <a:pPr marL="172417" indent="-172417">
              <a:buFont typeface="Arial" panose="020B0604020202020204" pitchFamily="34" charset="0"/>
              <a:buChar char="•"/>
            </a:pPr>
            <a:r>
              <a:rPr lang="en-US" b="1" dirty="0" smtClean="0"/>
              <a:t>Windows</a:t>
            </a:r>
            <a:r>
              <a:rPr lang="en-US" b="1" baseline="0" dirty="0" smtClean="0"/>
              <a:t> 8.1 </a:t>
            </a:r>
            <a:r>
              <a:rPr lang="en-US" baseline="0" dirty="0" smtClean="0"/>
              <a:t>brings store improvements including: automatic app updates; proxy authentication for enterprise scenarios; support for large in-app purchase catalogs; store results will be powered by Bing analytics and new and improved store catalog pages</a:t>
            </a:r>
            <a:endParaRPr lang="en-US" dirty="0" smtClean="0"/>
          </a:p>
          <a:p>
            <a:pPr marL="172417" indent="-172417">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02424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other things that drives us and is at play for us on a daily basis is the feedback cycle of our first-party workloads. We have perhaps the most diverse set of first-party workloads – the SaaS applications we run ourselves -- at Microsoft. </a:t>
            </a:r>
            <a:br>
              <a:rPr lang="en-US" dirty="0"/>
            </a:br>
            <a:endParaRPr lang="en-US" sz="900" kern="6000" spc="-102" dirty="0">
              <a:ln w="3175">
                <a:noFill/>
              </a:ln>
              <a:gradFill>
                <a:gsLst>
                  <a:gs pos="1250">
                    <a:srgbClr val="F9F9F9"/>
                  </a:gs>
                  <a:gs pos="100000">
                    <a:srgbClr val="F9F9F9"/>
                  </a:gs>
                </a:gsLst>
                <a:lin ang="5400000" scaled="0"/>
              </a:gradFill>
              <a:latin typeface="Segoe UI Light" pitchFamily="34" charset="0"/>
              <a:cs typeface="Arial"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C4A7D0-6BDA-4239-956D-E9BFFB9C5CBC}"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182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9900" y="620713"/>
            <a:ext cx="3365500" cy="1892300"/>
          </a:xfrm>
        </p:spPr>
      </p:sp>
      <p:sp>
        <p:nvSpPr>
          <p:cNvPr id="3" name="Notes Placeholder 2"/>
          <p:cNvSpPr>
            <a:spLocks noGrp="1"/>
          </p:cNvSpPr>
          <p:nvPr>
            <p:ph type="body" idx="1"/>
          </p:nvPr>
        </p:nvSpPr>
        <p:spPr>
          <a:xfrm>
            <a:off x="684560" y="2869519"/>
            <a:ext cx="5476479" cy="5601143"/>
          </a:xfrm>
        </p:spPr>
        <p:txBody>
          <a:bodyPr/>
          <a:lstStyle/>
          <a:p>
            <a:r>
              <a:rPr lang="en-US" dirty="0"/>
              <a:t>For Microsoft, the runtime for the cloud OS is a set of capabilities that will enable development against the cloud design point and new app patterns.  It’s comprised of a core set of capabilities such as virtual machines, websites, and media &amp; mobile services that developers can extend through higher level services such as identity, data, and integration.  In addition, application/SaaS-level extensibility also enables an increasingly relevant class of apps, especially for business application developers.  As developers shift toward the emerging app pattern, this portfolio of capabilities will become the baseline set of requirements, and only Microsoft has this portfolio today</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91095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3075" y="588963"/>
            <a:ext cx="3359150" cy="1889125"/>
          </a:xfrm>
        </p:spPr>
      </p:sp>
      <p:sp>
        <p:nvSpPr>
          <p:cNvPr id="3" name="Notes Placeholder 2"/>
          <p:cNvSpPr>
            <a:spLocks noGrp="1"/>
          </p:cNvSpPr>
          <p:nvPr>
            <p:ph type="body" idx="1"/>
          </p:nvPr>
        </p:nvSpPr>
        <p:spPr>
          <a:xfrm>
            <a:off x="684560" y="2838994"/>
            <a:ext cx="5476479" cy="5692722"/>
          </a:xfrm>
        </p:spPr>
        <p:txBody>
          <a:bodyPr/>
          <a:lstStyle/>
          <a:p>
            <a:r>
              <a:rPr lang="en-US" b="1" dirty="0" smtClean="0"/>
              <a:t>Key Points:</a:t>
            </a:r>
            <a:endParaRPr lang="en-US" b="0" dirty="0" smtClean="0"/>
          </a:p>
          <a:p>
            <a:pPr marL="171450" indent="-171450">
              <a:buFont typeface="Arial" panose="020B0604020202020204" pitchFamily="34" charset="0"/>
              <a:buChar char="•"/>
            </a:pPr>
            <a:r>
              <a:rPr lang="en-US" dirty="0" smtClean="0"/>
              <a:t>Windows</a:t>
            </a:r>
            <a:r>
              <a:rPr lang="en-US" baseline="0" dirty="0" smtClean="0"/>
              <a:t> is our platform for both devices and services, server and cloud</a:t>
            </a:r>
            <a:endParaRPr lang="en-US" dirty="0" smtClean="0"/>
          </a:p>
          <a:p>
            <a:pPr marL="171450" indent="-171450">
              <a:buFont typeface="Arial" panose="020B0604020202020204" pitchFamily="34" charset="0"/>
              <a:buChar char="•"/>
            </a:pPr>
            <a:r>
              <a:rPr lang="en-US" dirty="0" smtClean="0"/>
              <a:t>Common thread across all of Windows – PC, Tablet, Phone, Server, Cloud, Data – It is all Windows</a:t>
            </a:r>
          </a:p>
          <a:p>
            <a:pPr marL="171450" indent="-171450">
              <a:buFont typeface="Arial" panose="020B0604020202020204" pitchFamily="34" charset="0"/>
              <a:buChar char="•"/>
            </a:pPr>
            <a:r>
              <a:rPr lang="en-US" dirty="0" smtClean="0"/>
              <a:t>What we learn from hosting some of</a:t>
            </a:r>
            <a:r>
              <a:rPr lang="en-US" baseline="0" dirty="0" smtClean="0"/>
              <a:t> the largest services in the world we implement in our products.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67331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We're building a very robust Windows Azure app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the bottom of the app model is our infrastructure. Datacenters.</a:t>
            </a:r>
            <a:r>
              <a:rPr lang="en-US" sz="1200" kern="1200" baseline="0" dirty="0" smtClean="0">
                <a:solidFill>
                  <a:schemeClr val="tx1"/>
                </a:solidFill>
                <a:effectLst/>
                <a:latin typeface="+mn-lt"/>
                <a:ea typeface="+mn-ea"/>
                <a:cs typeface="+mn-cs"/>
              </a:rPr>
              <a:t> Edge n</a:t>
            </a:r>
            <a:r>
              <a:rPr lang="en-US" sz="1200" kern="1200" dirty="0" smtClean="0">
                <a:solidFill>
                  <a:schemeClr val="tx1"/>
                </a:solidFill>
                <a:effectLst/>
                <a:latin typeface="+mn-lt"/>
                <a:ea typeface="+mn-ea"/>
                <a:cs typeface="+mn-cs"/>
              </a:rPr>
              <a:t>etwork. At the compute-storage-network level, at the datacenter scale and multi-datacenter scale. And that really is the operating system that is Windows at the backend, at this point, which in fact shipped even in Windows Server for a different scale unit.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Application containers. And we're unique in providing a complete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plus </a:t>
            </a:r>
            <a:r>
              <a:rPr lang="en-US" sz="1200" kern="1200" dirty="0" err="1" smtClean="0">
                <a:solidFill>
                  <a:schemeClr val="tx1"/>
                </a:solidFill>
                <a:effectLst/>
                <a:latin typeface="+mn-lt"/>
                <a:ea typeface="+mn-ea"/>
                <a:cs typeface="+mn-cs"/>
              </a:rPr>
              <a:t>PaaS</a:t>
            </a:r>
            <a:r>
              <a:rPr lang="en-US" sz="1200" kern="1200" dirty="0" smtClean="0">
                <a:solidFill>
                  <a:schemeClr val="tx1"/>
                </a:solidFill>
                <a:effectLst/>
                <a:latin typeface="+mn-lt"/>
                <a:ea typeface="+mn-ea"/>
                <a:cs typeface="+mn-cs"/>
              </a:rPr>
              <a:t>, which is infrastructure as a service and platform as a service capability when it comes to application containers. Everything from virtual machines with full persistence to websites to mobile to media services to cloud services. So that capability is what allows you to build these rich applications and very capable applications.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Beyond that, we also believe that we can completely change the economics of what complex applications have needed in the past. We can take both productivity around development and continuous deployment and cycling through your code of any complex application and reduce it by orders of magnitude.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Take identity. We are going to change the nature of how people set up your applications to be able to accept multiple identities, have strong authentication and authorization, how to have a directory with rich people schema underneath it that you can use for authorization.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Integration, take all of the complex business-to-business or EI type of project that you have to write a lot of setup before you even write the core logic; we want to change the very nature of how you go about that with our integration services.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when it comes to data, there is not a single application now that doesn't have a diverse set of needs when it comes to the data from everything from SQL to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all types of processing from transactional to streaming to interactive BI to </a:t>
            </a:r>
            <a:r>
              <a:rPr lang="en-US" sz="1200" kern="1200" dirty="0" err="1" smtClean="0">
                <a:solidFill>
                  <a:schemeClr val="tx1"/>
                </a:solidFill>
                <a:effectLst/>
                <a:latin typeface="+mn-lt"/>
                <a:ea typeface="+mn-ea"/>
                <a:cs typeface="+mn-cs"/>
              </a:rPr>
              <a:t>MapReduce</a:t>
            </a:r>
            <a:r>
              <a:rPr lang="en-US" sz="1200" kern="1200" dirty="0" smtClean="0">
                <a:solidFill>
                  <a:schemeClr val="tx1"/>
                </a:solidFill>
                <a:effectLst/>
                <a:latin typeface="+mn-lt"/>
                <a:ea typeface="+mn-ea"/>
                <a:cs typeface="+mn-cs"/>
              </a:rPr>
              <a:t>. And we have a full portfolio of storage technologies all provided as platform services so that your application development can be that much richer and that much easier.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obviously, the story will not be complete without great tooling and great programming model. </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6123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There are a number of</a:t>
            </a:r>
            <a:r>
              <a:rPr lang="en-US" sz="1200" b="0" kern="1200" baseline="0" dirty="0" smtClean="0">
                <a:solidFill>
                  <a:schemeClr val="tx1"/>
                </a:solidFill>
                <a:effectLst/>
                <a:latin typeface="+mn-lt"/>
                <a:ea typeface="+mn-ea"/>
                <a:cs typeface="+mn-cs"/>
              </a:rPr>
              <a:t> scenarios where you can quickly take advantage of the power of Windows Azure:</a:t>
            </a:r>
            <a:endParaRPr lang="en-US" sz="1200" b="0"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Extend your infrastructure:</a:t>
            </a:r>
          </a:p>
          <a:p>
            <a:r>
              <a:rPr lang="en-US" dirty="0" smtClean="0"/>
              <a:t>Windows Azure Infrastructure services</a:t>
            </a:r>
            <a:r>
              <a:rPr lang="en-US" baseline="0" dirty="0" smtClean="0"/>
              <a:t> allows you to spin up or tear down virtual machines easily. </a:t>
            </a:r>
          </a:p>
          <a:p>
            <a:endParaRPr lang="en-US" dirty="0" smtClean="0"/>
          </a:p>
          <a:p>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Test, run your</a:t>
            </a:r>
            <a:r>
              <a:rPr lang="en-US" sz="1200" b="1" kern="1200" baseline="0" dirty="0" smtClean="0">
                <a:solidFill>
                  <a:schemeClr val="tx1"/>
                </a:solidFill>
                <a:effectLst/>
                <a:latin typeface="+mn-lt"/>
                <a:ea typeface="+mn-ea"/>
                <a:cs typeface="+mn-cs"/>
              </a:rPr>
              <a:t> apps</a:t>
            </a:r>
          </a:p>
          <a:p>
            <a:r>
              <a:rPr lang="en-US" dirty="0" err="1" smtClean="0"/>
              <a:t>Dev</a:t>
            </a:r>
            <a:r>
              <a:rPr lang="en-US" dirty="0" smtClean="0"/>
              <a:t> and test is</a:t>
            </a:r>
            <a:r>
              <a:rPr lang="en-US" baseline="0" dirty="0" smtClean="0"/>
              <a:t> critical step of building apps, and you can readily use VMs for this.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eliminate</a:t>
            </a:r>
            <a:r>
              <a:rPr lang="en-US" baseline="0" dirty="0" smtClean="0"/>
              <a:t> any set-up time when creating apps</a:t>
            </a:r>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503" rtl="0" eaLnBrk="1" fontAlgn="auto" latinLnBrk="0" hangingPunct="1">
              <a:lnSpc>
                <a:spcPct val="90000"/>
              </a:lnSpc>
              <a:spcBef>
                <a:spcPts val="0"/>
              </a:spcBef>
              <a:spcAft>
                <a:spcPts val="340"/>
              </a:spcAft>
              <a:buClrTx/>
              <a:buSzTx/>
              <a:buFontTx/>
              <a:buNone/>
              <a:tabLst/>
              <a:defRPr/>
            </a:pPr>
            <a:r>
              <a:rPr lang="en-US" b="1" dirty="0" smtClean="0"/>
              <a:t>Web</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spc="0" dirty="0" smtClean="0">
                <a:ln w="3175">
                  <a:noFill/>
                </a:ln>
                <a:solidFill>
                  <a:srgbClr val="FFFFFF"/>
                </a:solidFill>
                <a:latin typeface="Segoe UI Light" pitchFamily="34" charset="0"/>
                <a:ea typeface="+mn-ea"/>
                <a:cs typeface="Arial" charset="0"/>
              </a:rPr>
              <a:t>Windows Azure also provides platform as a service solutions,</a:t>
            </a:r>
            <a:r>
              <a:rPr lang="en-US" sz="1200" kern="1200" spc="0" baseline="0" dirty="0" smtClean="0">
                <a:ln w="3175">
                  <a:noFill/>
                </a:ln>
                <a:solidFill>
                  <a:srgbClr val="FFFFFF"/>
                </a:solidFill>
                <a:latin typeface="Segoe UI Light" pitchFamily="34" charset="0"/>
                <a:ea typeface="+mn-ea"/>
                <a:cs typeface="Arial" charset="0"/>
              </a:rPr>
              <a:t> such as Windows Azure Web Sites.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lvl="0" indent="0" algn="l" defTabSz="932623" rtl="0" eaLnBrk="1" fontAlgn="auto" latinLnBrk="0" hangingPunct="1">
              <a:lnSpc>
                <a:spcPct val="90000"/>
              </a:lnSpc>
              <a:spcBef>
                <a:spcPts val="0"/>
              </a:spcBef>
              <a:spcAft>
                <a:spcPts val="340"/>
              </a:spcAft>
              <a:buClrTx/>
              <a:buSzTx/>
              <a:buFontTx/>
              <a:buNone/>
              <a:tabLst/>
              <a:defRPr/>
            </a:pPr>
            <a:r>
              <a:rPr lang="en-US" b="1" dirty="0" smtClean="0"/>
              <a:t>Mobile</a:t>
            </a:r>
            <a:r>
              <a:rPr lang="en-US" dirty="0" smtClean="0"/>
              <a:t/>
            </a:r>
            <a:br>
              <a:rPr lang="en-US" dirty="0" smtClean="0"/>
            </a:br>
            <a:r>
              <a:rPr lang="en-US" dirty="0" smtClean="0"/>
              <a:t>Windows</a:t>
            </a:r>
            <a:r>
              <a:rPr lang="en-US" baseline="0" dirty="0" smtClean="0"/>
              <a:t> Azure Mobile Services </a:t>
            </a:r>
            <a:r>
              <a:rPr lang="en-US" sz="1200" spc="-50" baseline="0" dirty="0" smtClean="0">
                <a:gradFill>
                  <a:gsLst>
                    <a:gs pos="0">
                      <a:srgbClr val="505050"/>
                    </a:gs>
                    <a:gs pos="100000">
                      <a:srgbClr val="505050"/>
                    </a:gs>
                  </a:gsLst>
                  <a:lin ang="5400000" scaled="1"/>
                </a:gradFill>
              </a:rPr>
              <a:t>m</a:t>
            </a:r>
            <a:r>
              <a:rPr lang="en-US" sz="1200" spc="-50" dirty="0" smtClean="0">
                <a:gradFill>
                  <a:gsLst>
                    <a:gs pos="0">
                      <a:srgbClr val="505050"/>
                    </a:gs>
                    <a:gs pos="100000">
                      <a:srgbClr val="505050"/>
                    </a:gs>
                  </a:gsLst>
                  <a:lin ang="5400000" scaled="1"/>
                </a:gradFill>
              </a:rPr>
              <a:t>akes </a:t>
            </a:r>
            <a:r>
              <a:rPr lang="en-US" sz="1200" spc="-50" dirty="0" smtClean="0">
                <a:solidFill>
                  <a:srgbClr val="00188F"/>
                </a:solidFill>
              </a:rPr>
              <a:t>it fast and easy to build cross-platform mobile apps that scale. </a:t>
            </a:r>
            <a:r>
              <a:rPr lang="en-US" sz="1200" spc="-50" dirty="0" smtClean="0">
                <a:gradFill>
                  <a:gsLst>
                    <a:gs pos="0">
                      <a:srgbClr val="505050"/>
                    </a:gs>
                    <a:gs pos="100000">
                      <a:srgbClr val="505050"/>
                    </a:gs>
                  </a:gsLst>
                  <a:lin ang="5400000" scaled="1"/>
                </a:gradFill>
              </a:rPr>
              <a:t>This is a turnkey solution for storing data in the cloud, authenticating users, sending push notifications and adding server-side business logic.</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963476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588963"/>
            <a:ext cx="3152775" cy="1773237"/>
          </a:xfrm>
        </p:spPr>
      </p:sp>
      <p:sp>
        <p:nvSpPr>
          <p:cNvPr id="3" name="Notes Placeholder 2"/>
          <p:cNvSpPr>
            <a:spLocks noGrp="1"/>
          </p:cNvSpPr>
          <p:nvPr>
            <p:ph type="body" idx="1"/>
          </p:nvPr>
        </p:nvSpPr>
        <p:spPr>
          <a:xfrm>
            <a:off x="684560" y="2737238"/>
            <a:ext cx="5476479" cy="5794477"/>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05447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trying to make it easier for</a:t>
            </a:r>
            <a:r>
              <a:rPr lang="en-US" baseline="0" dirty="0" smtClean="0"/>
              <a:t> you as a developer to target as many devices as possible and reuse as much code as possible.  You can see this in the shared kernel between Windows 8.1 and Windows Phone which provides a consistent networking stack and graphics.  You can also see this in the use of IE across phone, PC and Xbox.</a:t>
            </a: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22</a:t>
            </a:fld>
            <a:endParaRPr lang="en-US"/>
          </a:p>
        </p:txBody>
      </p:sp>
    </p:spTree>
    <p:extLst>
      <p:ext uri="{BB962C8B-B14F-4D97-AF65-F5344CB8AC3E}">
        <p14:creationId xmlns:p14="http://schemas.microsoft.com/office/powerpoint/2010/main" val="115571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Developer opportunity on Windows has never been greater:</a:t>
            </a:r>
          </a:p>
          <a:p>
            <a:pPr lvl="1"/>
            <a:r>
              <a:rPr lang="en-US" sz="1200" kern="1200" dirty="0" smtClean="0">
                <a:solidFill>
                  <a:schemeClr val="tx1"/>
                </a:solidFill>
                <a:effectLst/>
                <a:latin typeface="+mn-lt"/>
                <a:ea typeface="+mn-ea"/>
                <a:cs typeface="+mn-cs"/>
              </a:rPr>
              <a:t>We have a broader, easier path to making money on our platform with the size of the potential market</a:t>
            </a:r>
            <a:r>
              <a:rPr lang="en-US" sz="1200" kern="1200" baseline="0" dirty="0" smtClean="0">
                <a:solidFill>
                  <a:schemeClr val="tx1"/>
                </a:solidFill>
                <a:effectLst/>
                <a:latin typeface="+mn-lt"/>
                <a:ea typeface="+mn-ea"/>
                <a:cs typeface="+mn-cs"/>
              </a:rPr>
              <a:t> coupled with</a:t>
            </a:r>
            <a:r>
              <a:rPr lang="en-US" sz="1200" kern="1200" dirty="0" smtClean="0">
                <a:solidFill>
                  <a:schemeClr val="tx1"/>
                </a:solidFill>
                <a:effectLst/>
                <a:latin typeface="+mn-lt"/>
                <a:ea typeface="+mn-ea"/>
                <a:cs typeface="+mn-cs"/>
              </a:rPr>
              <a:t> favorable store terms.</a:t>
            </a:r>
          </a:p>
          <a:p>
            <a:pPr lvl="1"/>
            <a:r>
              <a:rPr lang="en-US" sz="1200" kern="1200" dirty="0" smtClean="0">
                <a:solidFill>
                  <a:schemeClr val="tx1"/>
                </a:solidFill>
                <a:effectLst/>
                <a:latin typeface="+mn-lt"/>
                <a:ea typeface="+mn-ea"/>
                <a:cs typeface="+mn-cs"/>
              </a:rPr>
              <a:t>There are over 100K Apps/games in store today – others have made the move already – what are you waiting for?</a:t>
            </a:r>
          </a:p>
          <a:p>
            <a:pPr lvl="1"/>
            <a:r>
              <a:rPr lang="en-US" sz="1200" kern="1200" dirty="0" smtClean="0">
                <a:solidFill>
                  <a:schemeClr val="tx1"/>
                </a:solidFill>
                <a:effectLst/>
                <a:latin typeface="+mn-lt"/>
                <a:ea typeface="+mn-ea"/>
                <a:cs typeface="+mn-cs"/>
              </a:rPr>
              <a:t>Shared core with Windows Phone 8 makes the opportunity even bigger</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Windows takes you across PC/tablet/phone, and into the cloud</a:t>
            </a:r>
          </a:p>
          <a:p>
            <a:pPr lvl="1"/>
            <a:r>
              <a:rPr lang="en-US" sz="1200" kern="1200" dirty="0" smtClean="0">
                <a:solidFill>
                  <a:schemeClr val="tx1"/>
                </a:solidFill>
                <a:effectLst/>
                <a:latin typeface="+mn-lt"/>
                <a:ea typeface="+mn-ea"/>
                <a:cs typeface="+mn-cs"/>
              </a:rPr>
              <a:t>PC/phone/tablet/console form factors, with unified apps/games/experiences that span across</a:t>
            </a:r>
          </a:p>
          <a:p>
            <a:pPr lvl="1"/>
            <a:r>
              <a:rPr lang="en-US" sz="1200" kern="1200" dirty="0" smtClean="0">
                <a:solidFill>
                  <a:schemeClr val="tx1"/>
                </a:solidFill>
                <a:effectLst/>
                <a:latin typeface="+mn-lt"/>
                <a:ea typeface="+mn-ea"/>
                <a:cs typeface="+mn-cs"/>
              </a:rPr>
              <a:t>Service integration built-in, both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party (Office, Xbox, SkyDrive, etc.) and easy platform hooks to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party</a:t>
            </a:r>
          </a:p>
          <a:p>
            <a:pPr lvl="1"/>
            <a:r>
              <a:rPr lang="en-US" sz="1200" kern="1200" dirty="0" smtClean="0">
                <a:solidFill>
                  <a:schemeClr val="tx1"/>
                </a:solidFill>
                <a:effectLst/>
                <a:latin typeface="+mn-lt"/>
                <a:ea typeface="+mn-ea"/>
                <a:cs typeface="+mn-cs"/>
              </a:rPr>
              <a:t>Windows (Azure/Server) makes it easier than ever to attach a service to your app, access data, etc.</a:t>
            </a:r>
          </a:p>
          <a:p>
            <a:pPr lvl="1"/>
            <a:r>
              <a:rPr lang="en-US" sz="1200" kern="1200" dirty="0" smtClean="0">
                <a:solidFill>
                  <a:schemeClr val="tx1"/>
                </a:solidFill>
                <a:effectLst/>
                <a:latin typeface="+mn-lt"/>
                <a:ea typeface="+mn-ea"/>
                <a:cs typeface="+mn-cs"/>
              </a:rPr>
              <a:t>SharePoint and Office apps take new productivity scenarios across devices and into the cloud</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Everything you know about writing code comes with you to Windows</a:t>
            </a:r>
          </a:p>
          <a:p>
            <a:pPr lvl="1"/>
            <a:r>
              <a:rPr lang="en-US" sz="1200" kern="1200" dirty="0" smtClean="0">
                <a:solidFill>
                  <a:schemeClr val="tx1"/>
                </a:solidFill>
                <a:effectLst/>
                <a:latin typeface="+mn-lt"/>
                <a:ea typeface="+mn-ea"/>
                <a:cs typeface="+mn-cs"/>
              </a:rPr>
              <a:t>C++/C#/XAML/etc. on Win8, WP8, .NET 4.5 on Azure/Server for Microsoft developers</a:t>
            </a:r>
          </a:p>
          <a:p>
            <a:pPr lvl="1"/>
            <a:r>
              <a:rPr lang="en-US" sz="1200" kern="1200" dirty="0" smtClean="0">
                <a:solidFill>
                  <a:schemeClr val="tx1"/>
                </a:solidFill>
                <a:effectLst/>
                <a:latin typeface="+mn-lt"/>
                <a:ea typeface="+mn-ea"/>
                <a:cs typeface="+mn-cs"/>
              </a:rPr>
              <a:t>HTML5 (Win8/IE10/WinPhone8), Java, PHP, node.js, etc. (Azure/Server) for developers new to MSFT</a:t>
            </a:r>
          </a:p>
          <a:p>
            <a:pPr lvl="1"/>
            <a:r>
              <a:rPr lang="en-US" sz="1200" kern="1200" dirty="0" smtClean="0">
                <a:solidFill>
                  <a:schemeClr val="tx1"/>
                </a:solidFill>
                <a:effectLst/>
                <a:latin typeface="+mn-lt"/>
                <a:ea typeface="+mn-ea"/>
                <a:cs typeface="+mn-cs"/>
              </a:rPr>
              <a:t>Lots of OSS support on Windows Azure/Server – too long to list here</a:t>
            </a:r>
          </a:p>
          <a:p>
            <a:pPr lvl="1"/>
            <a:r>
              <a:rPr lang="en-US" sz="1200" kern="1200" dirty="0" smtClean="0">
                <a:solidFill>
                  <a:schemeClr val="tx1"/>
                </a:solidFill>
                <a:effectLst/>
                <a:latin typeface="+mn-lt"/>
                <a:ea typeface="+mn-ea"/>
                <a:cs typeface="+mn-cs"/>
              </a:rPr>
              <a:t>All are welcome - skills, code, certs, language &amp; framework preferences, etc. - it all comes with you to Windows, on the device and in the cloud </a:t>
            </a:r>
          </a:p>
          <a:p>
            <a:r>
              <a:rPr lang="en-US" sz="1200" kern="1200" dirty="0" smtClean="0">
                <a:solidFill>
                  <a:schemeClr val="tx1"/>
                </a:solidFill>
                <a:effectLst/>
                <a:latin typeface="+mn-lt"/>
                <a:ea typeface="+mn-ea"/>
                <a:cs typeface="+mn-cs"/>
              </a:rPr>
              <a:t> </a:t>
            </a:r>
          </a:p>
        </p:txBody>
      </p:sp>
      <p:sp>
        <p:nvSpPr>
          <p:cNvPr id="4" name="Date Placeholder 3"/>
          <p:cNvSpPr>
            <a:spLocks noGrp="1"/>
          </p:cNvSpPr>
          <p:nvPr>
            <p:ph type="dt" idx="10"/>
          </p:nvPr>
        </p:nvSpPr>
        <p:spPr/>
        <p:txBody>
          <a:bodyPr/>
          <a:lstStyle/>
          <a:p>
            <a:fld id="{D6DDADEE-5CA5-468A-9BF3-116CAE57484D}" type="datetime1">
              <a:rPr lang="en-US" smtClean="0"/>
              <a:t>2/5/2014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7608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517">
              <a:lnSpc>
                <a:spcPct val="90000"/>
              </a:lnSpc>
              <a:spcAft>
                <a:spcPts val="331"/>
              </a:spcAft>
              <a:defRPr/>
            </a:pPr>
            <a:r>
              <a:rPr lang="en-US" dirty="0" smtClean="0"/>
              <a:t>Developers can </a:t>
            </a:r>
            <a:r>
              <a:rPr lang="en-US" dirty="0"/>
              <a:t>be roughly subdivided into two distinct camps: </a:t>
            </a:r>
            <a:r>
              <a:rPr lang="en-US" dirty="0" smtClean="0"/>
              <a:t>1.) developers </a:t>
            </a:r>
            <a:r>
              <a:rPr lang="en-US" dirty="0"/>
              <a:t>writing apps against the existing, client/server application pattern, and 2.) developers writing apps against the emerging, device/services application pattern.   </a:t>
            </a:r>
          </a:p>
          <a:p>
            <a:pPr defTabSz="909517">
              <a:lnSpc>
                <a:spcPct val="90000"/>
              </a:lnSpc>
              <a:spcAft>
                <a:spcPts val="331"/>
              </a:spcAft>
              <a:defRPr/>
            </a:pPr>
            <a:endParaRPr lang="en-US" dirty="0" smtClean="0"/>
          </a:p>
          <a:p>
            <a:pPr defTabSz="909517">
              <a:lnSpc>
                <a:spcPct val="90000"/>
              </a:lnSpc>
              <a:spcAft>
                <a:spcPts val="331"/>
              </a:spcAft>
              <a:defRPr/>
            </a:pPr>
            <a:r>
              <a:rPr lang="en-US" dirty="0" smtClean="0"/>
              <a:t>The existing</a:t>
            </a:r>
            <a:r>
              <a:rPr lang="en-US" baseline="0" dirty="0" smtClean="0"/>
              <a:t> app pattern is line-of-business (LOB) apps, forms over data, and web implementations of this are generally static pages</a:t>
            </a:r>
          </a:p>
          <a:p>
            <a:pPr defTabSz="909517">
              <a:lnSpc>
                <a:spcPct val="90000"/>
              </a:lnSpc>
              <a:spcAft>
                <a:spcPts val="331"/>
              </a:spcAft>
              <a:defRPr/>
            </a:pPr>
            <a:endParaRPr lang="en-US" baseline="0" dirty="0" smtClean="0"/>
          </a:p>
          <a:p>
            <a:pPr defTabSz="909517">
              <a:lnSpc>
                <a:spcPct val="90000"/>
              </a:lnSpc>
              <a:spcAft>
                <a:spcPts val="331"/>
              </a:spcAft>
              <a:defRPr/>
            </a:pPr>
            <a:r>
              <a:rPr lang="en-US" baseline="0" dirty="0" smtClean="0"/>
              <a:t>The new app pattern is either device-first, in which you have a multi-device, multi-screen experience, that takes a cloud service dependency, or cloud-first, in which the core asset is a cloud service which surfaces as an experience on a device (or multiple devices).  </a:t>
            </a: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2/5/2014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627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0525" y="673100"/>
            <a:ext cx="3244850" cy="1825625"/>
          </a:xfrm>
        </p:spPr>
      </p:sp>
      <p:sp>
        <p:nvSpPr>
          <p:cNvPr id="3" name="Notes Placeholder 2"/>
          <p:cNvSpPr>
            <a:spLocks noGrp="1"/>
          </p:cNvSpPr>
          <p:nvPr>
            <p:ph type="body" idx="1"/>
          </p:nvPr>
        </p:nvSpPr>
        <p:spPr>
          <a:xfrm>
            <a:off x="684560" y="2798290"/>
            <a:ext cx="5476479" cy="5733425"/>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19690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r>
              <a:rPr lang="en-US" sz="1600" b="1" dirty="0" smtClean="0">
                <a:effectLst/>
                <a:latin typeface="Calibri" panose="020F0502020204030204" pitchFamily="34" charset="0"/>
                <a:ea typeface="Calibri" panose="020F0502020204030204" pitchFamily="34" charset="0"/>
                <a:cs typeface="Times New Roman" panose="02020603050405020304" pitchFamily="18" charset="0"/>
              </a:rPr>
              <a:t>Key Statements: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Aft>
                <a:spcPts val="0"/>
              </a:spcAft>
              <a:buFont typeface="Symbol" panose="05050102010706020507" pitchFamily="18" charset="2"/>
              <a:buNone/>
            </a:pPr>
            <a:r>
              <a:rPr lang="en-US" sz="1200" dirty="0" smtClean="0">
                <a:effectLst/>
                <a:latin typeface="Calibri" panose="020F0502020204030204" pitchFamily="34" charset="0"/>
                <a:ea typeface="Calibri" panose="020F0502020204030204" pitchFamily="34" charset="0"/>
                <a:cs typeface="Calibri" panose="020F0502020204030204" pitchFamily="34" charset="0"/>
              </a:rPr>
              <a:t>There are four</a:t>
            </a:r>
            <a:r>
              <a:rPr lang="en-US" sz="1200" baseline="0" dirty="0" smtClean="0">
                <a:effectLst/>
                <a:latin typeface="Calibri" panose="020F0502020204030204" pitchFamily="34" charset="0"/>
                <a:ea typeface="Calibri" panose="020F0502020204030204" pitchFamily="34" charset="0"/>
                <a:cs typeface="Calibri" panose="020F0502020204030204" pitchFamily="34" charset="0"/>
              </a:rPr>
              <a:t> </a:t>
            </a:r>
            <a:r>
              <a:rPr lang="en-US" sz="1200" dirty="0" smtClean="0">
                <a:effectLst/>
                <a:latin typeface="Calibri" panose="020F0502020204030204" pitchFamily="34" charset="0"/>
                <a:ea typeface="Calibri" panose="020F0502020204030204" pitchFamily="34" charset="0"/>
                <a:cs typeface="Calibri" panose="020F0502020204030204" pitchFamily="34" charset="0"/>
              </a:rPr>
              <a:t>big reasons developers (and businesses) should build on the Microsoft platform:</a:t>
            </a:r>
            <a:endParaRPr lang="en-US" sz="1600" dirty="0" smtClean="0">
              <a:effectLst/>
              <a:latin typeface="Calibri" panose="020F0502020204030204" pitchFamily="34" charset="0"/>
              <a:ea typeface="Calibri" panose="020F0502020204030204" pitchFamily="34" charset="0"/>
              <a:cs typeface="Calibri" panose="020F0502020204030204" pitchFamily="34" charset="0"/>
            </a:endParaRPr>
          </a:p>
          <a:p>
            <a:pPr marL="228600" lvl="0" indent="-228600">
              <a:lnSpc>
                <a:spcPct val="105000"/>
              </a:lnSpc>
              <a:spcAft>
                <a:spcPts val="800"/>
              </a:spcAft>
              <a:buSzPts val="1000"/>
              <a:buFont typeface="+mj-lt"/>
              <a:buAutoNum type="arabicPeriod"/>
            </a:pPr>
            <a:r>
              <a:rPr lang="en-US" sz="1200" dirty="0" smtClean="0">
                <a:effectLst/>
              </a:rPr>
              <a:t>You can more easily </a:t>
            </a:r>
            <a:r>
              <a:rPr lang="en-US" sz="1200" b="1" dirty="0" smtClean="0">
                <a:effectLst/>
              </a:rPr>
              <a:t>create new and differentiated experiences on a new range of devices.  </a:t>
            </a:r>
            <a:r>
              <a:rPr lang="en-US" sz="1200" dirty="0" smtClean="0">
                <a:effectLst/>
              </a:rPr>
              <a:t>From our Windows user experience, to our services in the cloud, to the rich device ecosystem that exists around Windows, the marriage of HW and SW creates more opportunities for developers than ever before.</a:t>
            </a:r>
            <a:endParaRPr lang="en-US" dirty="0" smtClean="0">
              <a:effectLst/>
            </a:endParaRPr>
          </a:p>
          <a:p>
            <a:pPr marL="228600" lvl="0" indent="-228600">
              <a:lnSpc>
                <a:spcPct val="105000"/>
              </a:lnSpc>
              <a:spcAft>
                <a:spcPts val="800"/>
              </a:spcAft>
              <a:buSzPts val="1000"/>
              <a:buFont typeface="+mj-lt"/>
              <a:buAutoNum type="arabicPeriod"/>
            </a:pPr>
            <a:r>
              <a:rPr lang="en-US" sz="1200" b="1" dirty="0" smtClean="0">
                <a:effectLst/>
              </a:rPr>
              <a:t>Reach more people</a:t>
            </a:r>
            <a:r>
              <a:rPr lang="en-US" sz="1200" dirty="0" smtClean="0">
                <a:effectLst/>
              </a:rPr>
              <a:t>.  From living rooms with Xbox, to phones, cars and kiosks, our platform can help you reach more people in more places. With hundreds of millions of new and existing devices that can run Windows the number of people you can reach with is growing daily.</a:t>
            </a:r>
            <a:endParaRPr lang="en-US" dirty="0" smtClean="0">
              <a:effectLst/>
            </a:endParaRPr>
          </a:p>
          <a:p>
            <a:pPr marL="228600" lvl="0" indent="-228600">
              <a:lnSpc>
                <a:spcPct val="105000"/>
              </a:lnSpc>
              <a:spcAft>
                <a:spcPts val="800"/>
              </a:spcAft>
              <a:buSzPts val="1000"/>
              <a:buFont typeface="+mj-lt"/>
              <a:buAutoNum type="arabicPeriod"/>
            </a:pPr>
            <a:r>
              <a:rPr lang="en-US" sz="1200" b="1" dirty="0" smtClean="0">
                <a:effectLst/>
              </a:rPr>
              <a:t>Better Economics</a:t>
            </a:r>
            <a:r>
              <a:rPr lang="en-US" sz="1200" dirty="0" smtClean="0">
                <a:effectLst/>
              </a:rPr>
              <a:t> - with Microsoft Stores integrated into the device experience, a massive customer base is easily accessible and only a click away. Combined with flexible terms (ad engine, in-app purchase, commerce platform), and favorable rev. sharing on Windows when &gt; $25K, our platform provides better economics than or competitors.</a:t>
            </a:r>
            <a:endParaRPr lang="en-US" dirty="0" smtClean="0">
              <a:effectLst/>
            </a:endParaRPr>
          </a:p>
          <a:p>
            <a:pPr marL="228600" indent="-228600">
              <a:buFont typeface="+mj-lt"/>
              <a:buAutoNum type="arabicPeriod"/>
            </a:pP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Use what you know</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  From the latest web technologies to existing programing languages, chances are most developers already have the skills to build apps and experiences on our platform, with language and </a:t>
            </a:r>
            <a: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skills commonality across PC, tablet, phone, server, and cloud.</a:t>
            </a:r>
            <a:b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2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is the case for Microsoft as well as open source technologies supported on our platform.</a:t>
            </a:r>
            <a:endParaRPr lang="en-US" dirty="0"/>
          </a:p>
        </p:txBody>
      </p:sp>
      <p:sp>
        <p:nvSpPr>
          <p:cNvPr id="4" name="Slide Number Placeholder 3"/>
          <p:cNvSpPr>
            <a:spLocks noGrp="1"/>
          </p:cNvSpPr>
          <p:nvPr>
            <p:ph type="sldNum" sz="quarter" idx="10"/>
          </p:nvPr>
        </p:nvSpPr>
        <p:spPr/>
        <p:txBody>
          <a:bodyPr/>
          <a:lstStyle/>
          <a:p>
            <a:fld id="{56FF6963-B033-47E9-9CEA-D5070666226F}" type="slidenum">
              <a:rPr lang="en-US" smtClean="0"/>
              <a:t>25</a:t>
            </a:fld>
            <a:endParaRPr lang="en-US"/>
          </a:p>
        </p:txBody>
      </p:sp>
    </p:spTree>
    <p:extLst>
      <p:ext uri="{BB962C8B-B14F-4D97-AF65-F5344CB8AC3E}">
        <p14:creationId xmlns:p14="http://schemas.microsoft.com/office/powerpoint/2010/main" val="258594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657225"/>
            <a:ext cx="3076575" cy="1730375"/>
          </a:xfrm>
        </p:spPr>
      </p:sp>
      <p:sp>
        <p:nvSpPr>
          <p:cNvPr id="3" name="Notes Placeholder 2"/>
          <p:cNvSpPr>
            <a:spLocks noGrp="1"/>
          </p:cNvSpPr>
          <p:nvPr>
            <p:ph type="body" idx="1"/>
          </p:nvPr>
        </p:nvSpPr>
        <p:spPr>
          <a:xfrm>
            <a:off x="684560" y="2568886"/>
            <a:ext cx="5476479" cy="5501656"/>
          </a:xfrm>
        </p:spPr>
        <p:txBody>
          <a:bodyPr/>
          <a:lstStyle/>
          <a:p>
            <a:pPr defTabSz="909517">
              <a:lnSpc>
                <a:spcPct val="90000"/>
              </a:lnSpc>
              <a:spcAft>
                <a:spcPts val="331"/>
              </a:spcAft>
              <a:defRPr/>
            </a:pPr>
            <a:r>
              <a:rPr lang="en-US" dirty="0" smtClean="0"/>
              <a:t>Microsoft’s device </a:t>
            </a:r>
            <a:r>
              <a:rPr lang="en-US" dirty="0"/>
              <a:t>strategy is anchored in Windows, and with Windows 8.1, we’re continuing to build on the bold vision we introduced with Windows 8.  Not only did Windows 8 represent the most significant revision to the developer platform since the introduction of Win32 in Windows 95, we’ve also made a bold statement about the future of how people will use devices … touch-first, full-screen experiences with fully integrated cloud services, delivered across desktops, notebooks, tablets, and all-in-ones. </a:t>
            </a:r>
          </a:p>
          <a:p>
            <a:pPr defTabSz="909517">
              <a:lnSpc>
                <a:spcPct val="90000"/>
              </a:lnSpc>
              <a:spcAft>
                <a:spcPts val="331"/>
              </a:spcAft>
              <a:defRPr/>
            </a:pPr>
            <a:endParaRPr lang="en-US" dirty="0"/>
          </a:p>
          <a:p>
            <a:pPr defTabSz="909517">
              <a:lnSpc>
                <a:spcPct val="90000"/>
              </a:lnSpc>
              <a:spcAft>
                <a:spcPts val="331"/>
              </a:spcAft>
              <a:defRPr/>
            </a:pPr>
            <a:endParaRPr lang="en-US" dirty="0"/>
          </a:p>
          <a:p>
            <a:pPr defTabSz="909517">
              <a:lnSpc>
                <a:spcPct val="90000"/>
              </a:lnSpc>
              <a:spcAft>
                <a:spcPts val="331"/>
              </a:spcAft>
              <a:defRPr/>
            </a:pPr>
            <a:endParaRPr lang="en-US" dirty="0"/>
          </a:p>
          <a:p>
            <a:pPr defTabSz="909517">
              <a:lnSpc>
                <a:spcPct val="90000"/>
              </a:lnSpc>
              <a:spcAft>
                <a:spcPts val="331"/>
              </a:spcAft>
              <a:defRPr/>
            </a:pP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8399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Chances are you already have the skills to build apps and experiences on the Microsoft platform. </a:t>
            </a: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6</a:t>
            </a:fld>
            <a:endParaRPr lang="en-US"/>
          </a:p>
        </p:txBody>
      </p:sp>
    </p:spTree>
    <p:extLst>
      <p:ext uri="{BB962C8B-B14F-4D97-AF65-F5344CB8AC3E}">
        <p14:creationId xmlns:p14="http://schemas.microsoft.com/office/powerpoint/2010/main" val="233476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Segoe UI Light" pitchFamily="34" charset="0"/>
                <a:ea typeface="+mn-ea"/>
                <a:cs typeface="+mn-cs"/>
              </a:rPr>
              <a:t>Microsoft is dedicated to top apps, total apps, quality apps</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7999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Exciting things</a:t>
            </a:r>
            <a:r>
              <a:rPr lang="en-US" baseline="0" dirty="0" smtClean="0"/>
              <a:t> here today, coming soon and in the works</a:t>
            </a: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8901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NFL Fantasy Football:</a:t>
            </a:r>
          </a:p>
          <a:p>
            <a:endParaRPr lang="en-US" dirty="0" smtClean="0"/>
          </a:p>
          <a:p>
            <a:pPr marL="0" marR="0" indent="0" algn="l" defTabSz="914056" rtl="0" eaLnBrk="1" fontAlgn="auto" latinLnBrk="0" hangingPunct="1">
              <a:lnSpc>
                <a:spcPct val="100000"/>
              </a:lnSpc>
              <a:spcBef>
                <a:spcPts val="0"/>
              </a:spcBef>
              <a:spcAft>
                <a:spcPts val="0"/>
              </a:spcAft>
              <a:buClrTx/>
              <a:buSzTx/>
              <a:buFontTx/>
              <a:buNone/>
              <a:tabLst/>
              <a:defRPr/>
            </a:pPr>
            <a:r>
              <a:rPr lang="en-US" sz="1200" b="0" dirty="0" smtClean="0">
                <a:solidFill>
                  <a:srgbClr val="505050"/>
                </a:solidFill>
              </a:rPr>
              <a:t>The ONLY Official, native, NFL Fantasy football app outside of their NFL.com browser experience.  </a:t>
            </a:r>
            <a:r>
              <a:rPr lang="en-US" sz="1200" dirty="0" smtClean="0">
                <a:solidFill>
                  <a:srgbClr val="505050"/>
                </a:solidFill>
              </a:rPr>
              <a:t>NFL Fantasy allows the NFL.com registered user to manage all aspects of their fantasy league once the draft for their league has taken place.  Only available on Windows 8, nothing on iPad or Android tablet. The iPhone and Android phone apps are just web views that load their mobile site.</a:t>
            </a:r>
            <a:endParaRPr lang="en-US" sz="1200" dirty="0" smtClean="0">
              <a:solidFill>
                <a:srgbClr val="505050">
                  <a:lumMod val="75000"/>
                  <a:lumOff val="25000"/>
                </a:srgbClr>
              </a:solidFill>
            </a:endParaRPr>
          </a:p>
          <a:p>
            <a:endParaRPr lang="en-US" dirty="0" smtClean="0"/>
          </a:p>
          <a:p>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1013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505050"/>
                </a:solidFill>
              </a:rPr>
              <a:t>Indian Railway Catering and Tourism Corporation (Government of India Enterprise) is the only online passenger reservation system for booking train tickets for the world’s largest railways (by rail network &amp; passengers)</a:t>
            </a:r>
            <a:endParaRPr lang="en-US" dirty="0"/>
          </a:p>
        </p:txBody>
      </p:sp>
      <p:sp>
        <p:nvSpPr>
          <p:cNvPr id="4" name="Slide Number Placeholder 3"/>
          <p:cNvSpPr>
            <a:spLocks noGrp="1"/>
          </p:cNvSpPr>
          <p:nvPr>
            <p:ph type="sldNum" sz="quarter" idx="10"/>
          </p:nvPr>
        </p:nvSpPr>
        <p:spPr/>
        <p:txBody>
          <a:bodyPr/>
          <a:lstStyle/>
          <a:p>
            <a:fld id="{2A6BF3B5-10A7-46DB-BC19-E9A223E092B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725342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security, familiar programs and more powerful software</a:t>
            </a:r>
            <a:r>
              <a:rPr lang="en-US" baseline="0" dirty="0" smtClean="0"/>
              <a:t> . . . w</a:t>
            </a:r>
            <a:r>
              <a:rPr lang="en-US" dirty="0" smtClean="0"/>
              <a:t>hen</a:t>
            </a:r>
            <a:r>
              <a:rPr lang="en-US" baseline="0" dirty="0" smtClean="0"/>
              <a:t> needing to get real work done, more people in business want to work on a Windows tablet</a:t>
            </a:r>
          </a:p>
          <a:p>
            <a:endParaRPr lang="en-US" baseline="0" dirty="0" smtClean="0"/>
          </a:p>
          <a:p>
            <a:r>
              <a:rPr lang="en-US" sz="1200" kern="1200" dirty="0" smtClean="0">
                <a:solidFill>
                  <a:schemeClr val="tx1"/>
                </a:solidFill>
                <a:effectLst/>
                <a:latin typeface="+mn-lt"/>
                <a:ea typeface="+mn-ea"/>
                <a:cs typeface="+mn-cs"/>
              </a:rPr>
              <a:t>Forrester 2013 Mobile Workforce Adoption Trends: Forrester surveyed nearly 10,000 enterprise employees in 16 countries and found that 32 percent want a Windows tablet to use for work. This compares to 26 percent who want an iPad and 12 percent who want an Android tablet.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http://www.businessinsider.com/200-million-want-a-microsoft-tablet-2013-2</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11</a:t>
            </a:fld>
            <a:endParaRPr lang="en-US" dirty="0"/>
          </a:p>
        </p:txBody>
      </p:sp>
    </p:spTree>
    <p:extLst>
      <p:ext uri="{BB962C8B-B14F-4D97-AF65-F5344CB8AC3E}">
        <p14:creationId xmlns:p14="http://schemas.microsoft.com/office/powerpoint/2010/main" val="1625836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jp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7.xml"/><Relationship Id="rId4"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jpg"/><Relationship Id="rId1" Type="http://schemas.openxmlformats.org/officeDocument/2006/relationships/slideMaster" Target="../slideMasters/slideMaster7.xml"/><Relationship Id="rId4"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g"/><Relationship Id="rId22" Type="http://schemas.openxmlformats.org/officeDocument/2006/relationships/image" Target="../media/image2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e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jpg"/><Relationship Id="rId1" Type="http://schemas.openxmlformats.org/officeDocument/2006/relationships/slideMaster" Target="../slideMasters/slideMaster8.xml"/><Relationship Id="rId4" Type="http://schemas.openxmlformats.org/officeDocument/2006/relationships/image" Target="../media/image3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91626"/>
      </p:ext>
    </p:extLst>
  </p:cSld>
  <p:clrMapOvr>
    <a:masterClrMapping/>
  </p:clrMapOvr>
  <p:transition spd="slow">
    <p:push/>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32"/>
            <a:ext cx="8740142" cy="1347163"/>
          </a:xfrm>
          <a:prstGeom prst="rect">
            <a:avLst/>
          </a:prstGeom>
          <a:noFill/>
        </p:spPr>
        <p:txBody>
          <a:bodyPr tIns="89614" bIns="89614" anchor="t" anchorCtr="0"/>
          <a:lstStyle>
            <a:lvl1pPr>
              <a:defRPr sz="645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3325972"/>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1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68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13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34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188198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64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810724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31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350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5701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opApps_Background">
    <p:spTree>
      <p:nvGrpSpPr>
        <p:cNvPr id="1" name=""/>
        <p:cNvGrpSpPr/>
        <p:nvPr/>
      </p:nvGrpSpPr>
      <p:grpSpPr>
        <a:xfrm>
          <a:off x="0" y="0"/>
          <a:ext cx="0" cy="0"/>
          <a:chOff x="0" y="0"/>
          <a:chExt cx="0" cy="0"/>
        </a:xfrm>
      </p:grpSpPr>
      <p:grpSp>
        <p:nvGrpSpPr>
          <p:cNvPr id="3" name="Group 2"/>
          <p:cNvGrpSpPr/>
          <p:nvPr userDrawn="1"/>
        </p:nvGrpSpPr>
        <p:grpSpPr>
          <a:xfrm>
            <a:off x="-165036" y="-750628"/>
            <a:ext cx="9309036" cy="6648149"/>
            <a:chOff x="-355000" y="-7336"/>
            <a:chExt cx="13069016" cy="9334216"/>
          </a:xfrm>
        </p:grpSpPr>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6610" y="7457064"/>
              <a:ext cx="1899252" cy="1869816"/>
            </a:xfrm>
            <a:prstGeom prst="rect">
              <a:avLst/>
            </a:prstGeom>
          </p:spPr>
        </p:pic>
        <p:pic>
          <p:nvPicPr>
            <p:cNvPr id="97" name="Picture 96"/>
            <p:cNvPicPr>
              <a:picLocks noChangeAspect="1"/>
            </p:cNvPicPr>
            <p:nvPr userDrawn="1"/>
          </p:nvPicPr>
          <p:blipFill rotWithShape="1">
            <a:blip r:embed="rId3"/>
            <a:srcRect r="485"/>
            <a:stretch/>
          </p:blipFill>
          <p:spPr>
            <a:xfrm>
              <a:off x="5248144" y="1868757"/>
              <a:ext cx="3721825" cy="1869978"/>
            </a:xfrm>
            <a:prstGeom prst="rect">
              <a:avLst/>
            </a:prstGeom>
          </p:spPr>
        </p:pic>
        <p:pic>
          <p:nvPicPr>
            <p:cNvPr id="98" name="Picture 97"/>
            <p:cNvPicPr>
              <a:picLocks noChangeAspect="1"/>
            </p:cNvPicPr>
            <p:nvPr userDrawn="1"/>
          </p:nvPicPr>
          <p:blipFill>
            <a:blip r:embed="rId4"/>
            <a:stretch>
              <a:fillRect/>
            </a:stretch>
          </p:blipFill>
          <p:spPr>
            <a:xfrm>
              <a:off x="1506562" y="0"/>
              <a:ext cx="3739956" cy="1859563"/>
            </a:xfrm>
            <a:prstGeom prst="rect">
              <a:avLst/>
            </a:prstGeom>
          </p:spPr>
        </p:pic>
        <p:pic>
          <p:nvPicPr>
            <p:cNvPr id="99"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08925" y="1859563"/>
              <a:ext cx="1904766" cy="188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63528" y="1853761"/>
              <a:ext cx="1904597" cy="188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1" name="Group 100"/>
            <p:cNvGrpSpPr>
              <a:grpSpLocks noChangeAspect="1"/>
            </p:cNvGrpSpPr>
            <p:nvPr userDrawn="1"/>
          </p:nvGrpSpPr>
          <p:grpSpPr>
            <a:xfrm>
              <a:off x="7111529" y="5603981"/>
              <a:ext cx="1867116" cy="1865724"/>
              <a:chOff x="290802" y="290979"/>
              <a:chExt cx="3652746" cy="3650024"/>
            </a:xfrm>
          </p:grpSpPr>
          <p:sp>
            <p:nvSpPr>
              <p:cNvPr id="102" name="Rectangle 101"/>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02"/>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104" name="Picture 10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355000" y="5601853"/>
              <a:ext cx="1869816" cy="1874541"/>
            </a:xfrm>
            <a:prstGeom prst="rect">
              <a:avLst/>
            </a:prstGeom>
            <a:solidFill>
              <a:srgbClr val="3B5998"/>
            </a:solidFill>
          </p:spPr>
        </p:pic>
        <p:pic>
          <p:nvPicPr>
            <p:cNvPr id="105" name="Picture 10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5248144" y="0"/>
              <a:ext cx="1869816" cy="1869816"/>
            </a:xfrm>
            <a:prstGeom prst="rect">
              <a:avLst/>
            </a:prstGeom>
            <a:gradFill flip="none" rotWithShape="1">
              <a:gsLst>
                <a:gs pos="23000">
                  <a:srgbClr val="273FB4"/>
                </a:gs>
                <a:gs pos="64000">
                  <a:srgbClr val="2134A4"/>
                </a:gs>
              </a:gsLst>
              <a:lin ang="5400000" scaled="1"/>
              <a:tileRect/>
            </a:gradFill>
          </p:spPr>
        </p:pic>
        <p:pic>
          <p:nvPicPr>
            <p:cNvPr id="106" name="Picture 105"/>
            <p:cNvPicPr>
              <a:picLocks noChangeAspect="1"/>
            </p:cNvPicPr>
            <p:nvPr userDrawn="1"/>
          </p:nvPicPr>
          <p:blipFill rotWithShape="1">
            <a:blip r:embed="rId10"/>
            <a:srcRect l="-110"/>
            <a:stretch/>
          </p:blipFill>
          <p:spPr>
            <a:xfrm>
              <a:off x="5234598" y="3732990"/>
              <a:ext cx="3743723" cy="1869816"/>
            </a:xfrm>
            <a:prstGeom prst="rect">
              <a:avLst/>
            </a:prstGeom>
          </p:spPr>
        </p:pic>
        <p:pic>
          <p:nvPicPr>
            <p:cNvPr id="107" name="Picture 106"/>
            <p:cNvPicPr>
              <a:picLocks noChangeAspect="1"/>
            </p:cNvPicPr>
            <p:nvPr userDrawn="1"/>
          </p:nvPicPr>
          <p:blipFill>
            <a:blip r:embed="rId11"/>
            <a:stretch>
              <a:fillRect/>
            </a:stretch>
          </p:blipFill>
          <p:spPr>
            <a:xfrm>
              <a:off x="5268125" y="7456902"/>
              <a:ext cx="3710520" cy="1869978"/>
            </a:xfrm>
            <a:prstGeom prst="rect">
              <a:avLst/>
            </a:prstGeom>
          </p:spPr>
        </p:pic>
        <p:pic>
          <p:nvPicPr>
            <p:cNvPr id="108" name="Picture 107"/>
            <p:cNvPicPr>
              <a:picLocks noChangeAspect="1"/>
            </p:cNvPicPr>
            <p:nvPr userDrawn="1"/>
          </p:nvPicPr>
          <p:blipFill>
            <a:blip r:embed="rId12"/>
            <a:stretch>
              <a:fillRect/>
            </a:stretch>
          </p:blipFill>
          <p:spPr>
            <a:xfrm>
              <a:off x="1506470" y="5603329"/>
              <a:ext cx="3739956" cy="1869978"/>
            </a:xfrm>
            <a:prstGeom prst="rect">
              <a:avLst/>
            </a:prstGeom>
          </p:spPr>
        </p:pic>
        <p:pic>
          <p:nvPicPr>
            <p:cNvPr id="109" name="Picture 108"/>
            <p:cNvPicPr>
              <a:picLocks noChangeAspect="1"/>
            </p:cNvPicPr>
            <p:nvPr userDrawn="1"/>
          </p:nvPicPr>
          <p:blipFill>
            <a:blip r:embed="rId13"/>
            <a:stretch>
              <a:fillRect/>
            </a:stretch>
          </p:blipFill>
          <p:spPr>
            <a:xfrm>
              <a:off x="8974060" y="5599727"/>
              <a:ext cx="3739956" cy="1869978"/>
            </a:xfrm>
            <a:prstGeom prst="rect">
              <a:avLst/>
            </a:prstGeom>
          </p:spPr>
        </p:pic>
        <p:pic>
          <p:nvPicPr>
            <p:cNvPr id="110" name="Picture 10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5238689" y="5598713"/>
              <a:ext cx="1878893" cy="1874593"/>
            </a:xfrm>
            <a:prstGeom prst="rect">
              <a:avLst/>
            </a:prstGeom>
          </p:spPr>
        </p:pic>
        <p:pic>
          <p:nvPicPr>
            <p:cNvPr id="111" name="Picture 11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974060" y="1859563"/>
              <a:ext cx="1869816" cy="1869816"/>
            </a:xfrm>
            <a:prstGeom prst="rect">
              <a:avLst/>
            </a:prstGeom>
          </p:spPr>
        </p:pic>
        <p:pic>
          <p:nvPicPr>
            <p:cNvPr id="112" name="Picture 11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8974060" y="3732990"/>
              <a:ext cx="1869816" cy="1869816"/>
            </a:xfrm>
            <a:prstGeom prst="rect">
              <a:avLst/>
            </a:prstGeom>
            <a:solidFill>
              <a:srgbClr val="1589E6"/>
            </a:solidFill>
          </p:spPr>
        </p:pic>
        <p:pic>
          <p:nvPicPr>
            <p:cNvPr id="113" name="Picture 11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844200" y="3732990"/>
              <a:ext cx="1869816" cy="1869816"/>
            </a:xfrm>
            <a:prstGeom prst="rect">
              <a:avLst/>
            </a:prstGeom>
          </p:spPr>
        </p:pic>
        <p:pic>
          <p:nvPicPr>
            <p:cNvPr id="114" name="Picture 11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7118284" y="-4508"/>
              <a:ext cx="1851685" cy="1874324"/>
            </a:xfrm>
            <a:prstGeom prst="rect">
              <a:avLst/>
            </a:prstGeom>
          </p:spPr>
        </p:pic>
        <p:pic>
          <p:nvPicPr>
            <p:cNvPr id="115" name="Picture 114"/>
            <p:cNvPicPr>
              <a:picLocks noChangeAspect="1"/>
            </p:cNvPicPr>
            <p:nvPr userDrawn="1"/>
          </p:nvPicPr>
          <p:blipFill rotWithShape="1">
            <a:blip r:embed="rId19"/>
            <a:srcRect l="127" r="127"/>
            <a:stretch/>
          </p:blipFill>
          <p:spPr>
            <a:xfrm>
              <a:off x="8974060" y="7457064"/>
              <a:ext cx="1869816" cy="1869816"/>
            </a:xfrm>
            <a:prstGeom prst="rect">
              <a:avLst/>
            </a:prstGeom>
          </p:spPr>
        </p:pic>
        <p:pic>
          <p:nvPicPr>
            <p:cNvPr id="11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10844200" y="7457064"/>
              <a:ext cx="1869816" cy="1869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16"/>
            <p:cNvPicPr>
              <a:picLocks noChangeAspect="1"/>
            </p:cNvPicPr>
            <p:nvPr userDrawn="1"/>
          </p:nvPicPr>
          <p:blipFill rotWithShape="1">
            <a:blip r:embed="rId21"/>
            <a:srcRect l="6421" r="6421" b="969"/>
            <a:stretch/>
          </p:blipFill>
          <p:spPr>
            <a:xfrm>
              <a:off x="8974060" y="-7336"/>
              <a:ext cx="3739631" cy="1878246"/>
            </a:xfrm>
            <a:prstGeom prst="rect">
              <a:avLst/>
            </a:prstGeom>
          </p:spPr>
        </p:pic>
        <p:pic>
          <p:nvPicPr>
            <p:cNvPr id="118" name="Picture 11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55000" y="0"/>
              <a:ext cx="1883664" cy="1883664"/>
            </a:xfrm>
            <a:prstGeom prst="rect">
              <a:avLst/>
            </a:prstGeom>
          </p:spPr>
        </p:pic>
        <p:pic>
          <p:nvPicPr>
            <p:cNvPr id="119" name="Picture 11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123305" y="1859563"/>
              <a:ext cx="3486833" cy="1929450"/>
            </a:xfrm>
            <a:prstGeom prst="rect">
              <a:avLst/>
            </a:prstGeom>
          </p:spPr>
        </p:pic>
        <p:pic>
          <p:nvPicPr>
            <p:cNvPr id="120" name="Picture 119"/>
            <p:cNvPicPr>
              <a:picLocks noChangeAspect="1"/>
            </p:cNvPicPr>
            <p:nvPr userDrawn="1"/>
          </p:nvPicPr>
          <p:blipFill>
            <a:blip r:embed="rId24"/>
            <a:stretch>
              <a:fillRect/>
            </a:stretch>
          </p:blipFill>
          <p:spPr>
            <a:xfrm>
              <a:off x="-355000" y="3732990"/>
              <a:ext cx="3739956" cy="1869978"/>
            </a:xfrm>
            <a:prstGeom prst="rect">
              <a:avLst/>
            </a:prstGeom>
          </p:spPr>
        </p:pic>
        <p:pic>
          <p:nvPicPr>
            <p:cNvPr id="121" name="Picture 120"/>
            <p:cNvPicPr>
              <a:picLocks noChangeAspect="1"/>
            </p:cNvPicPr>
            <p:nvPr userDrawn="1"/>
          </p:nvPicPr>
          <p:blipFill rotWithShape="1">
            <a:blip r:embed="rId25"/>
            <a:srcRect t="1188" b="1"/>
            <a:stretch/>
          </p:blipFill>
          <p:spPr>
            <a:xfrm>
              <a:off x="-355000" y="7479109"/>
              <a:ext cx="3739956" cy="1847770"/>
            </a:xfrm>
            <a:prstGeom prst="rect">
              <a:avLst/>
            </a:prstGeom>
          </p:spPr>
        </p:pic>
        <p:grpSp>
          <p:nvGrpSpPr>
            <p:cNvPr id="122" name="Group 121"/>
            <p:cNvGrpSpPr/>
            <p:nvPr userDrawn="1"/>
          </p:nvGrpSpPr>
          <p:grpSpPr>
            <a:xfrm>
              <a:off x="3380702" y="3732990"/>
              <a:ext cx="1865724" cy="1869816"/>
              <a:chOff x="1696402" y="5852477"/>
              <a:chExt cx="1828800" cy="1828800"/>
            </a:xfrm>
          </p:grpSpPr>
          <p:sp>
            <p:nvSpPr>
              <p:cNvPr id="123" name="Rectangle 12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1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grpSp>
      <p:sp>
        <p:nvSpPr>
          <p:cNvPr id="2" name="Rectangle 1"/>
          <p:cNvSpPr/>
          <p:nvPr userDrawn="1"/>
        </p:nvSpPr>
        <p:spPr bwMode="auto">
          <a:xfrm>
            <a:off x="-757451" y="5143500"/>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757451" y="-941696"/>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4385" y="-245659"/>
            <a:ext cx="624385" cy="5860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662149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6295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2637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3928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69229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79948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387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11297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1533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41400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396786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67474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1551420"/>
      </p:ext>
    </p:extLst>
  </p:cSld>
  <p:clrMapOvr>
    <a:masterClrMapping/>
  </p:clrMapOvr>
  <p:transition spd="slow">
    <p:push/>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49701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6933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483051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764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904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661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599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35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4874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37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773996"/>
      </p:ext>
    </p:extLst>
  </p:cSld>
  <p:clrMapOvr>
    <a:masterClrMapping/>
  </p:clrMapOvr>
  <p:transition spd="slow">
    <p:push/>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50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7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64025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3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55669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25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71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55037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5920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1289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Tree>
    <p:extLst>
      <p:ext uri="{BB962C8B-B14F-4D97-AF65-F5344CB8AC3E}">
        <p14:creationId xmlns:p14="http://schemas.microsoft.com/office/powerpoint/2010/main" val="272185250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5256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2655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60880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40218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914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628667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99899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44746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55332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74951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446043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9071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2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240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833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1153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8683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7.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566953"/>
            <a:ext cx="8212346" cy="1384970"/>
          </a:xfrm>
          <a:prstGeom prst="rect">
            <a:avLst/>
          </a:prstGeom>
          <a:noFill/>
        </p:spPr>
        <p:txBody>
          <a:bodyPr wrap="square" lIns="91416" tIns="45708" rIns="91416" bIns="45708" rtlCol="0">
            <a:spAutoFit/>
          </a:bodyPr>
          <a:lstStyle/>
          <a:p>
            <a:pPr algn="ctr"/>
            <a:r>
              <a:rPr lang="en-US" sz="4800" dirty="0" smtClean="0">
                <a:solidFill>
                  <a:schemeClr val="bg1"/>
                </a:solidFill>
                <a:latin typeface="Segoe UI Light" panose="020B0502040204020203" pitchFamily="34" charset="0"/>
                <a:cs typeface="Segoe UI Light" panose="020B0502040204020203" pitchFamily="34" charset="0"/>
              </a:rPr>
              <a:t>Devices &amp; Services</a:t>
            </a:r>
            <a:r>
              <a:rPr lang="en-US" sz="7200" dirty="0" smtClean="0"/>
              <a:t/>
            </a:r>
            <a:br>
              <a:rPr lang="en-US" sz="7200" dirty="0" smtClean="0"/>
            </a:br>
            <a:r>
              <a:rPr lang="en-US" sz="3600" kern="1200" dirty="0" smtClean="0">
                <a:solidFill>
                  <a:schemeClr val="bg1"/>
                </a:solidFill>
                <a:latin typeface="Segoe UI Light" panose="020B0502040204020203" pitchFamily="34" charset="0"/>
                <a:ea typeface="+mn-ea"/>
                <a:cs typeface="Segoe UI Light" panose="020B0502040204020203" pitchFamily="34" charset="0"/>
              </a:rPr>
              <a:t>Opportunities on the Microsoft Platform</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
        <p:nvSpPr>
          <p:cNvPr id="9" name="TextBox 8"/>
          <p:cNvSpPr txBox="1"/>
          <p:nvPr userDrawn="1"/>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pic>
        <p:nvPicPr>
          <p:cNvPr id="10" name="Picture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747" r:id="rId4"/>
    <p:sldLayoutId id="2147483748" r:id="rId5"/>
    <p:sldLayoutId id="2147483749" r:id="rId6"/>
    <p:sldLayoutId id="2147483750" r:id="rId7"/>
    <p:sldLayoutId id="2147483751" r:id="rId8"/>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1305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977303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microsoft.com/office/2007/relationships/hdphoto" Target="../media/hdphoto7.wdp"/><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78.png"/><Relationship Id="rId5" Type="http://schemas.microsoft.com/office/2007/relationships/hdphoto" Target="../media/hdphoto6.wdp"/><Relationship Id="rId4" Type="http://schemas.openxmlformats.org/officeDocument/2006/relationships/image" Target="../media/image77.png"/><Relationship Id="rId9" Type="http://schemas.openxmlformats.org/officeDocument/2006/relationships/image" Target="../media/image80.emf"/></Relationships>
</file>

<file path=ppt/slides/_rels/slide12.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microsoft.com/office/2007/relationships/hdphoto" Target="../media/hdphoto8.wdp"/><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jpe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93.png"/><Relationship Id="rId11" Type="http://schemas.microsoft.com/office/2007/relationships/hdphoto" Target="../media/hdphoto9.wdp"/><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emf"/><Relationship Id="rId9" Type="http://schemas.openxmlformats.org/officeDocument/2006/relationships/image" Target="../media/image96.png"/><Relationship Id="rId1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10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microsoft.com/office/2007/relationships/hdphoto" Target="../media/hdphoto11.wdp"/><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106.png"/><Relationship Id="rId5" Type="http://schemas.microsoft.com/office/2007/relationships/hdphoto" Target="../media/hdphoto10.wdp"/><Relationship Id="rId4" Type="http://schemas.openxmlformats.org/officeDocument/2006/relationships/image" Target="../media/image105.png"/><Relationship Id="rId9" Type="http://schemas.microsoft.com/office/2007/relationships/hdphoto" Target="../media/hdphoto12.wdp"/></Relationships>
</file>

<file path=ppt/slides/_rels/slide2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10.png"/><Relationship Id="rId11" Type="http://schemas.openxmlformats.org/officeDocument/2006/relationships/image" Target="../media/image115.emf"/><Relationship Id="rId5" Type="http://schemas.microsoft.com/office/2007/relationships/hdphoto" Target="../media/hdphoto13.wdp"/><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4.emf"/><Relationship Id="rId18" Type="http://schemas.openxmlformats.org/officeDocument/2006/relationships/image" Target="../media/image102.png"/><Relationship Id="rId3" Type="http://schemas.openxmlformats.org/officeDocument/2006/relationships/image" Target="../media/image117.png"/><Relationship Id="rId21" Type="http://schemas.microsoft.com/office/2007/relationships/hdphoto" Target="../media/hdphoto16.wdp"/><Relationship Id="rId7" Type="http://schemas.openxmlformats.org/officeDocument/2006/relationships/image" Target="../media/image48.png"/><Relationship Id="rId12" Type="http://schemas.openxmlformats.org/officeDocument/2006/relationships/image" Target="../media/image79.png"/><Relationship Id="rId17" Type="http://schemas.openxmlformats.org/officeDocument/2006/relationships/image" Target="../media/image120.png"/><Relationship Id="rId2" Type="http://schemas.openxmlformats.org/officeDocument/2006/relationships/notesSlide" Target="../notesSlides/notesSlide19.xml"/><Relationship Id="rId16" Type="http://schemas.openxmlformats.org/officeDocument/2006/relationships/image" Target="../media/image49.png"/><Relationship Id="rId20" Type="http://schemas.openxmlformats.org/officeDocument/2006/relationships/image" Target="../media/image121.png"/><Relationship Id="rId1" Type="http://schemas.openxmlformats.org/officeDocument/2006/relationships/slideLayout" Target="../slideLayouts/slideLayout36.xml"/><Relationship Id="rId6" Type="http://schemas.microsoft.com/office/2007/relationships/hdphoto" Target="../media/hdphoto15.wdp"/><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119.png"/><Relationship Id="rId10" Type="http://schemas.openxmlformats.org/officeDocument/2006/relationships/image" Target="../media/image52.png"/><Relationship Id="rId19" Type="http://schemas.openxmlformats.org/officeDocument/2006/relationships/image" Target="../media/image103.png"/><Relationship Id="rId4" Type="http://schemas.microsoft.com/office/2007/relationships/hdphoto" Target="../media/hdphoto14.wdp"/><Relationship Id="rId9" Type="http://schemas.openxmlformats.org/officeDocument/2006/relationships/image" Target="../media/image50.emf"/><Relationship Id="rId14"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emf"/><Relationship Id="rId3" Type="http://schemas.openxmlformats.org/officeDocument/2006/relationships/image" Target="../media/image44.emf"/><Relationship Id="rId7" Type="http://schemas.openxmlformats.org/officeDocument/2006/relationships/image" Target="../media/image47.png"/><Relationship Id="rId12" Type="http://schemas.openxmlformats.org/officeDocument/2006/relationships/image" Target="../media/image50.emf"/><Relationship Id="rId2" Type="http://schemas.openxmlformats.org/officeDocument/2006/relationships/notesSlide" Target="../notesSlides/notesSlide2.xml"/><Relationship Id="rId16" Type="http://schemas.openxmlformats.org/officeDocument/2006/relationships/image" Target="../media/image54.emf"/><Relationship Id="rId1" Type="http://schemas.openxmlformats.org/officeDocument/2006/relationships/slideLayout" Target="../slideLayouts/slideLayout35.xml"/><Relationship Id="rId6" Type="http://schemas.openxmlformats.org/officeDocument/2006/relationships/image" Target="../media/image46.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53.png"/><Relationship Id="rId10" Type="http://schemas.microsoft.com/office/2007/relationships/hdphoto" Target="../media/hdphoto3.wdp"/><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jpe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microsoft.com/office/2007/relationships/hdphoto" Target="../media/hdphoto5.wdp"/><Relationship Id="rId5" Type="http://schemas.openxmlformats.org/officeDocument/2006/relationships/image" Target="../media/image48.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6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6.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5.jpg"/><Relationship Id="rId22" Type="http://schemas.openxmlformats.org/officeDocument/2006/relationships/image" Target="../media/image23.png"/><Relationship Id="rId27"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70.png"/><Relationship Id="rId4"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880" y="604706"/>
            <a:ext cx="869183" cy="869183"/>
          </a:xfrm>
          <a:prstGeom prst="rect">
            <a:avLst/>
          </a:prstGeom>
        </p:spPr>
      </p:pic>
      <p:grpSp>
        <p:nvGrpSpPr>
          <p:cNvPr id="8" name="Group 7"/>
          <p:cNvGrpSpPr>
            <a:grpSpLocks noChangeAspect="1"/>
          </p:cNvGrpSpPr>
          <p:nvPr/>
        </p:nvGrpSpPr>
        <p:grpSpPr>
          <a:xfrm>
            <a:off x="534289" y="596708"/>
            <a:ext cx="881774" cy="877181"/>
            <a:chOff x="290802" y="290979"/>
            <a:chExt cx="3652747" cy="3633717"/>
          </a:xfrm>
        </p:grpSpPr>
        <p:sp>
          <p:nvSpPr>
            <p:cNvPr id="9" name="Rectangle 8"/>
            <p:cNvSpPr/>
            <p:nvPr/>
          </p:nvSpPr>
          <p:spPr bwMode="auto">
            <a:xfrm>
              <a:off x="290802" y="290979"/>
              <a:ext cx="3652747" cy="36337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1731" r="21545"/>
            <a:stretch/>
          </p:blipFill>
          <p:spPr>
            <a:xfrm>
              <a:off x="1038650" y="768584"/>
              <a:ext cx="2157053" cy="2694815"/>
            </a:xfrm>
            <a:prstGeom prst="rect">
              <a:avLst/>
            </a:prstGeom>
          </p:spPr>
        </p:pic>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5934" t="1646" r="915" b="5505"/>
          <a:stretch/>
        </p:blipFill>
        <p:spPr>
          <a:xfrm>
            <a:off x="323781" y="1610338"/>
            <a:ext cx="3276670" cy="3218186"/>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5526" t="1030" r="52280" b="11323"/>
          <a:stretch/>
        </p:blipFill>
        <p:spPr>
          <a:xfrm>
            <a:off x="3731055" y="1610338"/>
            <a:ext cx="1934277" cy="2260469"/>
          </a:xfrm>
          <a:prstGeom prst="rect">
            <a:avLst/>
          </a:prstGeom>
        </p:spPr>
      </p:pic>
      <p:pic>
        <p:nvPicPr>
          <p:cNvPr id="13" name="Picture 12"/>
          <p:cNvPicPr>
            <a:picLocks noChangeAspect="1"/>
          </p:cNvPicPr>
          <p:nvPr/>
        </p:nvPicPr>
        <p:blipFill>
          <a:blip r:embed="rId7"/>
          <a:stretch>
            <a:fillRect/>
          </a:stretch>
        </p:blipFill>
        <p:spPr>
          <a:xfrm>
            <a:off x="1584002" y="658381"/>
            <a:ext cx="3417764" cy="753836"/>
          </a:xfrm>
          <a:prstGeom prst="rect">
            <a:avLst/>
          </a:prstGeom>
        </p:spPr>
      </p:pic>
      <p:sp>
        <p:nvSpPr>
          <p:cNvPr id="18" name="TextBox 17"/>
          <p:cNvSpPr txBox="1"/>
          <p:nvPr/>
        </p:nvSpPr>
        <p:spPr>
          <a:xfrm>
            <a:off x="5795938" y="1610338"/>
            <a:ext cx="3062313" cy="1799340"/>
          </a:xfrm>
          <a:prstGeom prst="rect">
            <a:avLst/>
          </a:prstGeom>
          <a:noFill/>
        </p:spPr>
        <p:txBody>
          <a:bodyPr wrap="square" lIns="85012" tIns="68009" rIns="85012" bIns="68009" rtlCol="0">
            <a:spAutoFit/>
          </a:bodyPr>
          <a:lstStyle/>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a:t>
            </a:r>
            <a:r>
              <a:rPr lang="en-US" sz="12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This might be the biggest coup for Microsoft in India.</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IRCTC, the notorious Indian Railways train ticket booking website known for its crashes and slowness under usual heavy Indian loads has received an </a:t>
            </a:r>
            <a:r>
              <a:rPr lang="en-US" sz="12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exclusive app for the Windows Phone 8 and Windows 8 platforms</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developed in partnership with Microsoft.” </a:t>
            </a:r>
          </a:p>
          <a:p>
            <a:pPr defTabSz="424865" fontAlgn="base">
              <a:lnSpc>
                <a:spcPct val="90000"/>
              </a:lnSpc>
              <a:spcBef>
                <a:spcPct val="0"/>
              </a:spcBef>
              <a:spcAft>
                <a:spcPct val="0"/>
              </a:spcAft>
            </a:pP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2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Bharadwaj</a:t>
            </a: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2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Fonearena</a:t>
            </a: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p:txBody>
      </p:sp>
      <p:sp>
        <p:nvSpPr>
          <p:cNvPr id="19" name="TextBox 18"/>
          <p:cNvSpPr txBox="1"/>
          <p:nvPr/>
        </p:nvSpPr>
        <p:spPr>
          <a:xfrm>
            <a:off x="3731055" y="3951211"/>
            <a:ext cx="5127195" cy="968343"/>
          </a:xfrm>
          <a:prstGeom prst="rect">
            <a:avLst/>
          </a:prstGeom>
          <a:noFill/>
        </p:spPr>
        <p:txBody>
          <a:bodyPr wrap="square" lIns="85012" tIns="68009" rIns="85012" bIns="68009" rtlCol="0">
            <a:spAutoFit/>
          </a:bodyPr>
          <a:lstStyle/>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“Electronic tickets account for approximately 48 per cent of the </a:t>
            </a:r>
            <a:b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tickets sold every day… making the website figure in the list of top ranking e-commerce sites in the country.” </a:t>
            </a:r>
          </a:p>
          <a:p>
            <a:pPr defTabSz="424865" fontAlgn="base">
              <a:lnSpc>
                <a:spcPct val="90000"/>
              </a:lnSpc>
              <a:spcBef>
                <a:spcPct val="0"/>
              </a:spcBef>
              <a:spcAft>
                <a:spcPct val="0"/>
              </a:spcAft>
            </a:pPr>
            <a:endPar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424865" fontAlgn="base">
              <a:lnSpc>
                <a:spcPct val="90000"/>
              </a:lnSpc>
              <a:spcBef>
                <a:spcPct val="0"/>
              </a:spcBef>
              <a:spcAft>
                <a:spcPct val="0"/>
              </a:spcAft>
            </a:pPr>
            <a:r>
              <a:rPr lang="en-US" sz="12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The Economic Times</a:t>
            </a:r>
          </a:p>
        </p:txBody>
      </p:sp>
      <p:sp>
        <p:nvSpPr>
          <p:cNvPr id="14"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Tree>
    <p:extLst>
      <p:ext uri="{BB962C8B-B14F-4D97-AF65-F5344CB8AC3E}">
        <p14:creationId xmlns:p14="http://schemas.microsoft.com/office/powerpoint/2010/main" val="3761214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8"/>
                                        </p:tgtEl>
                                      </p:cBhvr>
                                      <p:by x="100000" y="0"/>
                                    </p:animScale>
                                  </p:childTnLst>
                                </p:cTn>
                              </p:par>
                              <p:par>
                                <p:cTn id="9" presetID="10" presetClass="entr" presetSubtype="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par>
                                <p:cTn id="12" presetID="35" presetClass="path" presetSubtype="0" decel="100000" fill="hold" nodeType="withEffect">
                                  <p:stCondLst>
                                    <p:cond delay="500"/>
                                  </p:stCondLst>
                                  <p:childTnLst>
                                    <p:animMotion origin="layout" path="M 0.01783 2.59259E-6 L 3.95833E-6 2.59259E-6 " pathEditMode="relative" rAng="0" ptsTypes="AA">
                                      <p:cBhvr>
                                        <p:cTn id="13" dur="400" fill="hold"/>
                                        <p:tgtEl>
                                          <p:spTgt spid="13"/>
                                        </p:tgtEl>
                                        <p:attrNameLst>
                                          <p:attrName>ppt_x</p:attrName>
                                          <p:attrName>ppt_y</p:attrName>
                                        </p:attrNameLst>
                                      </p:cBhvr>
                                      <p:rCtr x="-898" y="0"/>
                                    </p:animMotion>
                                  </p:childTnLst>
                                </p:cTn>
                              </p:par>
                              <p:par>
                                <p:cTn id="14" presetID="1" presetClass="entr" presetSubtype="0" fill="hold" nodeType="withEffect">
                                  <p:stCondLst>
                                    <p:cond delay="350"/>
                                  </p:stCondLst>
                                  <p:childTnLst>
                                    <p:set>
                                      <p:cBhvr>
                                        <p:cTn id="15" dur="1" fill="hold">
                                          <p:stCondLst>
                                            <p:cond delay="0"/>
                                          </p:stCondLst>
                                        </p:cTn>
                                        <p:tgtEl>
                                          <p:spTgt spid="11"/>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250" fill="hold"/>
                                        <p:tgtEl>
                                          <p:spTgt spid="11"/>
                                        </p:tgtEl>
                                      </p:cBhvr>
                                      <p:by x="0" y="0"/>
                                    </p:animScale>
                                  </p:childTnLst>
                                </p:cTn>
                              </p:par>
                              <p:par>
                                <p:cTn id="18" presetID="6" presetClass="emph" presetSubtype="0" decel="100000" fill="hold" nodeType="withEffect">
                                  <p:stCondLst>
                                    <p:cond delay="500"/>
                                  </p:stCondLst>
                                  <p:childTnLst>
                                    <p:animScale>
                                      <p:cBhvr>
                                        <p:cTn id="19" dur="250" fill="hold"/>
                                        <p:tgtEl>
                                          <p:spTgt spid="11"/>
                                        </p:tgtEl>
                                      </p:cBhvr>
                                      <p:by x="110000" y="110000"/>
                                    </p:animScale>
                                  </p:childTnLst>
                                </p:cTn>
                              </p:par>
                              <p:par>
                                <p:cTn id="20" presetID="6" presetClass="emph" presetSubtype="0" decel="100000" fill="hold" nodeType="withEffect">
                                  <p:stCondLst>
                                    <p:cond delay="650"/>
                                  </p:stCondLst>
                                  <p:childTnLst>
                                    <p:animScale>
                                      <p:cBhvr>
                                        <p:cTn id="21" dur="250" fill="hold"/>
                                        <p:tgtEl>
                                          <p:spTgt spid="11"/>
                                        </p:tgtEl>
                                      </p:cBhvr>
                                      <p:by x="91000" y="91000"/>
                                    </p:animScale>
                                  </p:childTnLst>
                                </p:cTn>
                              </p:par>
                              <p:par>
                                <p:cTn id="22" presetID="1" presetClass="entr" presetSubtype="0" fill="hold" nodeType="withEffect">
                                  <p:stCondLst>
                                    <p:cond delay="450"/>
                                  </p:stCondLst>
                                  <p:childTnLst>
                                    <p:set>
                                      <p:cBhvr>
                                        <p:cTn id="23" dur="1" fill="hold">
                                          <p:stCondLst>
                                            <p:cond delay="0"/>
                                          </p:stCondLst>
                                        </p:cTn>
                                        <p:tgtEl>
                                          <p:spTgt spid="1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250" fill="hold"/>
                                        <p:tgtEl>
                                          <p:spTgt spid="12"/>
                                        </p:tgtEl>
                                      </p:cBhvr>
                                      <p:by x="0" y="0"/>
                                    </p:animScale>
                                  </p:childTnLst>
                                </p:cTn>
                              </p:par>
                              <p:par>
                                <p:cTn id="26" presetID="6" presetClass="emph" presetSubtype="0" decel="100000" fill="hold" nodeType="withEffect">
                                  <p:stCondLst>
                                    <p:cond delay="600"/>
                                  </p:stCondLst>
                                  <p:childTnLst>
                                    <p:animScale>
                                      <p:cBhvr>
                                        <p:cTn id="27" dur="250" fill="hold"/>
                                        <p:tgtEl>
                                          <p:spTgt spid="12"/>
                                        </p:tgtEl>
                                      </p:cBhvr>
                                      <p:by x="110000" y="110000"/>
                                    </p:animScale>
                                  </p:childTnLst>
                                </p:cTn>
                              </p:par>
                              <p:par>
                                <p:cTn id="28" presetID="6" presetClass="emph" presetSubtype="0" decel="100000" fill="hold" nodeType="withEffect">
                                  <p:stCondLst>
                                    <p:cond delay="750"/>
                                  </p:stCondLst>
                                  <p:childTnLst>
                                    <p:animScale>
                                      <p:cBhvr>
                                        <p:cTn id="29" dur="250" fill="hold"/>
                                        <p:tgtEl>
                                          <p:spTgt spid="12"/>
                                        </p:tgtEl>
                                      </p:cBhvr>
                                      <p:by x="91000" y="91000"/>
                                    </p:animScale>
                                  </p:childTnLst>
                                </p:cTn>
                              </p:par>
                              <p:par>
                                <p:cTn id="30" presetID="6" presetClass="emph" presetSubtype="0" decel="100000" fill="hold" nodeType="withEffect">
                                  <p:stCondLst>
                                    <p:cond delay="0"/>
                                  </p:stCondLst>
                                  <p:childTnLst>
                                    <p:animScale>
                                      <p:cBhvr>
                                        <p:cTn id="31" dur="250" fill="hold"/>
                                        <p:tgtEl>
                                          <p:spTgt spid="15"/>
                                        </p:tgtEl>
                                      </p:cBhvr>
                                      <p:by x="100000" y="0"/>
                                    </p:animScale>
                                  </p:childTnLst>
                                </p:cTn>
                              </p:par>
                              <p:par>
                                <p:cTn id="32" presetID="1" presetClass="exit" presetSubtype="0" fill="hold" nodeType="withEffect">
                                  <p:stCondLst>
                                    <p:cond delay="180"/>
                                  </p:stCondLst>
                                  <p:childTnLst>
                                    <p:set>
                                      <p:cBhvr>
                                        <p:cTn id="33" dur="1" fill="hold">
                                          <p:stCondLst>
                                            <p:cond delay="0"/>
                                          </p:stCondLst>
                                        </p:cTn>
                                        <p:tgtEl>
                                          <p:spTgt spid="15"/>
                                        </p:tgtEl>
                                        <p:attrNameLst>
                                          <p:attrName>style.visibility</p:attrName>
                                        </p:attrNameLst>
                                      </p:cBhvr>
                                      <p:to>
                                        <p:strVal val="hidden"/>
                                      </p:to>
                                    </p:set>
                                  </p:childTnLst>
                                </p:cTn>
                              </p:par>
                              <p:par>
                                <p:cTn id="34" presetID="10" presetClass="entr" presetSubtype="0" fill="hold" grpId="0" nodeType="withEffect">
                                  <p:stCondLst>
                                    <p:cond delay="125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400"/>
                                        <p:tgtEl>
                                          <p:spTgt spid="18"/>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469092" y="432961"/>
            <a:ext cx="1299994" cy="1467196"/>
          </a:xfrm>
          <a:prstGeom prst="rect">
            <a:avLst/>
          </a:prstGeom>
        </p:spPr>
      </p:pic>
      <p:sp>
        <p:nvSpPr>
          <p:cNvPr id="2" name="TextBox 1"/>
          <p:cNvSpPr txBox="1"/>
          <p:nvPr/>
        </p:nvSpPr>
        <p:spPr>
          <a:xfrm>
            <a:off x="208349" y="4246157"/>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chemeClr val="tx1"/>
                    </a:gs>
                    <a:gs pos="30000">
                      <a:schemeClr val="tx1"/>
                    </a:gs>
                  </a:gsLst>
                  <a:lin ang="5400000" scaled="0"/>
                </a:gradFill>
                <a:latin typeface="+mj-lt"/>
              </a:rPr>
              <a:t>Windows 8 in the Enterprise</a:t>
            </a:r>
          </a:p>
        </p:txBody>
      </p:sp>
      <p:sp>
        <p:nvSpPr>
          <p:cNvPr id="3" name="TextBox 2"/>
          <p:cNvSpPr txBox="1"/>
          <p:nvPr/>
        </p:nvSpPr>
        <p:spPr>
          <a:xfrm>
            <a:off x="6963462" y="4714152"/>
            <a:ext cx="2180538" cy="408573"/>
          </a:xfrm>
          <a:prstGeom prst="rect">
            <a:avLst/>
          </a:prstGeom>
          <a:noFill/>
        </p:spPr>
        <p:txBody>
          <a:bodyPr wrap="square" lIns="137160" tIns="109728" rIns="137160" bIns="109728" rtlCol="0">
            <a:spAutoFit/>
          </a:bodyPr>
          <a:lstStyle/>
          <a:p>
            <a:pPr algn="r" defTabSz="685800">
              <a:lnSpc>
                <a:spcPct val="90000"/>
              </a:lnSpc>
              <a:spcAft>
                <a:spcPts val="450"/>
              </a:spcAft>
            </a:pPr>
            <a:r>
              <a:rPr lang="en-US" sz="1350" dirty="0">
                <a:latin typeface="+mj-lt"/>
              </a:rPr>
              <a:t>Forrester</a:t>
            </a:r>
            <a:endParaRPr lang="en-US" sz="1500" dirty="0">
              <a:latin typeface="+mj-lt"/>
            </a:endParaRPr>
          </a:p>
        </p:txBody>
      </p:sp>
      <p:grpSp>
        <p:nvGrpSpPr>
          <p:cNvPr id="42" name="Group 41"/>
          <p:cNvGrpSpPr/>
          <p:nvPr/>
        </p:nvGrpSpPr>
        <p:grpSpPr>
          <a:xfrm>
            <a:off x="4841672" y="1487255"/>
            <a:ext cx="3215540" cy="918872"/>
            <a:chOff x="5117684" y="577281"/>
            <a:chExt cx="4287386" cy="1225162"/>
          </a:xfrm>
        </p:grpSpPr>
        <p:sp>
          <p:nvSpPr>
            <p:cNvPr id="4" name="Rectangle 3"/>
            <p:cNvSpPr/>
            <p:nvPr/>
          </p:nvSpPr>
          <p:spPr bwMode="auto">
            <a:xfrm>
              <a:off x="6131757" y="1191829"/>
              <a:ext cx="2216964"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5" name="Rectangle 4"/>
            <p:cNvSpPr/>
            <p:nvPr/>
          </p:nvSpPr>
          <p:spPr bwMode="auto">
            <a:xfrm>
              <a:off x="6138830" y="709265"/>
              <a:ext cx="1017556"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17684" y="699615"/>
              <a:ext cx="691287" cy="828162"/>
            </a:xfrm>
            <a:prstGeom prst="rect">
              <a:avLst/>
            </a:prstGeom>
          </p:spPr>
        </p:pic>
        <p:sp>
          <p:nvSpPr>
            <p:cNvPr id="28" name="TextBox 27"/>
            <p:cNvSpPr txBox="1"/>
            <p:nvPr/>
          </p:nvSpPr>
          <p:spPr>
            <a:xfrm>
              <a:off x="7145211" y="577281"/>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12%</a:t>
              </a:r>
            </a:p>
          </p:txBody>
        </p:sp>
        <p:sp>
          <p:nvSpPr>
            <p:cNvPr id="29" name="TextBox 28"/>
            <p:cNvSpPr txBox="1"/>
            <p:nvPr/>
          </p:nvSpPr>
          <p:spPr>
            <a:xfrm>
              <a:off x="8328279" y="1063779"/>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26%</a:t>
              </a:r>
            </a:p>
          </p:txBody>
        </p:sp>
      </p:grpSp>
      <p:grpSp>
        <p:nvGrpSpPr>
          <p:cNvPr id="41" name="Group 40"/>
          <p:cNvGrpSpPr/>
          <p:nvPr/>
        </p:nvGrpSpPr>
        <p:grpSpPr>
          <a:xfrm>
            <a:off x="4608615" y="2528795"/>
            <a:ext cx="2520004" cy="914552"/>
            <a:chOff x="4806943" y="1966000"/>
            <a:chExt cx="3360005" cy="1219403"/>
          </a:xfrm>
        </p:grpSpPr>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06943" y="2078778"/>
              <a:ext cx="1280515" cy="960386"/>
            </a:xfrm>
            <a:prstGeom prst="rect">
              <a:avLst/>
            </a:prstGeom>
          </p:spPr>
        </p:pic>
        <p:sp>
          <p:nvSpPr>
            <p:cNvPr id="22" name="Rectangle 21"/>
            <p:cNvSpPr/>
            <p:nvPr/>
          </p:nvSpPr>
          <p:spPr bwMode="auto">
            <a:xfrm>
              <a:off x="6125510" y="2576614"/>
              <a:ext cx="1017556"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3" name="Rectangle 22"/>
            <p:cNvSpPr/>
            <p:nvPr/>
          </p:nvSpPr>
          <p:spPr bwMode="auto">
            <a:xfrm>
              <a:off x="6135925" y="2094050"/>
              <a:ext cx="435664"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0" name="TextBox 29"/>
            <p:cNvSpPr txBox="1"/>
            <p:nvPr/>
          </p:nvSpPr>
          <p:spPr>
            <a:xfrm>
              <a:off x="7090157" y="2446739"/>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12%</a:t>
              </a:r>
            </a:p>
          </p:txBody>
        </p:sp>
        <p:sp>
          <p:nvSpPr>
            <p:cNvPr id="31" name="TextBox 30"/>
            <p:cNvSpPr txBox="1"/>
            <p:nvPr/>
          </p:nvSpPr>
          <p:spPr>
            <a:xfrm>
              <a:off x="6489228" y="1966000"/>
              <a:ext cx="869469"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5%</a:t>
              </a:r>
            </a:p>
          </p:txBody>
        </p:sp>
      </p:grpSp>
      <p:grpSp>
        <p:nvGrpSpPr>
          <p:cNvPr id="40" name="Group 39"/>
          <p:cNvGrpSpPr/>
          <p:nvPr/>
        </p:nvGrpSpPr>
        <p:grpSpPr>
          <a:xfrm>
            <a:off x="4608615" y="459394"/>
            <a:ext cx="3834632" cy="918174"/>
            <a:chOff x="4806943" y="3396675"/>
            <a:chExt cx="5112842" cy="1224232"/>
          </a:xfrm>
        </p:grpSpPr>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r="72174"/>
            <a:stretch/>
          </p:blipFill>
          <p:spPr>
            <a:xfrm>
              <a:off x="4806943" y="3415800"/>
              <a:ext cx="1091279" cy="1205107"/>
            </a:xfrm>
            <a:prstGeom prst="rect">
              <a:avLst/>
            </a:prstGeom>
          </p:spPr>
        </p:pic>
        <p:sp>
          <p:nvSpPr>
            <p:cNvPr id="24" name="Rectangle 23"/>
            <p:cNvSpPr/>
            <p:nvPr/>
          </p:nvSpPr>
          <p:spPr bwMode="auto">
            <a:xfrm>
              <a:off x="6146164" y="4010293"/>
              <a:ext cx="2739479"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5" name="Rectangle 24"/>
            <p:cNvSpPr/>
            <p:nvPr/>
          </p:nvSpPr>
          <p:spPr bwMode="auto">
            <a:xfrm>
              <a:off x="6142634" y="3523433"/>
              <a:ext cx="174408"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2" name="TextBox 31"/>
            <p:cNvSpPr txBox="1"/>
            <p:nvPr/>
          </p:nvSpPr>
          <p:spPr>
            <a:xfrm>
              <a:off x="6278758" y="3396675"/>
              <a:ext cx="869469"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2%</a:t>
              </a:r>
            </a:p>
          </p:txBody>
        </p:sp>
        <p:sp>
          <p:nvSpPr>
            <p:cNvPr id="33" name="TextBox 32"/>
            <p:cNvSpPr txBox="1"/>
            <p:nvPr/>
          </p:nvSpPr>
          <p:spPr>
            <a:xfrm>
              <a:off x="8842994" y="3882243"/>
              <a:ext cx="1076791" cy="738664"/>
            </a:xfrm>
            <a:prstGeom prst="rect">
              <a:avLst/>
            </a:prstGeom>
            <a:noFill/>
          </p:spPr>
          <p:txBody>
            <a:bodyPr wrap="none" lIns="137160" tIns="109728" rIns="137160" bIns="109728"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32%</a:t>
              </a:r>
            </a:p>
          </p:txBody>
        </p:sp>
      </p:grpSp>
      <p:cxnSp>
        <p:nvCxnSpPr>
          <p:cNvPr id="35" name="Straight Connector 34"/>
          <p:cNvCxnSpPr/>
          <p:nvPr/>
        </p:nvCxnSpPr>
        <p:spPr>
          <a:xfrm>
            <a:off x="5602226" y="432961"/>
            <a:ext cx="0" cy="30327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51577" y="3574843"/>
            <a:ext cx="1811885" cy="720197"/>
            <a:chOff x="5097054" y="4766459"/>
            <a:chExt cx="2415847" cy="960263"/>
          </a:xfrm>
        </p:grpSpPr>
        <p:sp>
          <p:nvSpPr>
            <p:cNvPr id="27" name="Rectangle 26"/>
            <p:cNvSpPr>
              <a:spLocks noChangeAspect="1"/>
            </p:cNvSpPr>
            <p:nvPr/>
          </p:nvSpPr>
          <p:spPr bwMode="auto">
            <a:xfrm>
              <a:off x="5097054" y="5035943"/>
              <a:ext cx="338497" cy="338497"/>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137160" numCol="1" rtlCol="0" anchor="b"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8" name="TextBox 37"/>
            <p:cNvSpPr txBox="1"/>
            <p:nvPr/>
          </p:nvSpPr>
          <p:spPr>
            <a:xfrm>
              <a:off x="5435551" y="4766459"/>
              <a:ext cx="2077350" cy="960263"/>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latin typeface="+mj-lt"/>
                </a:rPr>
                <a:t>Current work tablet</a:t>
              </a:r>
            </a:p>
          </p:txBody>
        </p:sp>
      </p:grpSp>
      <p:grpSp>
        <p:nvGrpSpPr>
          <p:cNvPr id="46" name="Group 45"/>
          <p:cNvGrpSpPr/>
          <p:nvPr/>
        </p:nvGrpSpPr>
        <p:grpSpPr>
          <a:xfrm>
            <a:off x="7024736" y="3574843"/>
            <a:ext cx="1849180" cy="720197"/>
            <a:chOff x="8371466" y="4766459"/>
            <a:chExt cx="2465573" cy="960263"/>
          </a:xfrm>
        </p:grpSpPr>
        <p:sp>
          <p:nvSpPr>
            <p:cNvPr id="26" name="Rectangle 25"/>
            <p:cNvSpPr>
              <a:spLocks noChangeAspect="1"/>
            </p:cNvSpPr>
            <p:nvPr/>
          </p:nvSpPr>
          <p:spPr bwMode="auto">
            <a:xfrm>
              <a:off x="8371466" y="5035943"/>
              <a:ext cx="338497" cy="338497"/>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39" name="TextBox 38"/>
            <p:cNvSpPr txBox="1"/>
            <p:nvPr/>
          </p:nvSpPr>
          <p:spPr>
            <a:xfrm>
              <a:off x="8709963" y="4766459"/>
              <a:ext cx="2127076" cy="960263"/>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latin typeface="+mj-lt"/>
                </a:rPr>
                <a:t>Desired next work tablet</a:t>
              </a:r>
            </a:p>
          </p:txBody>
        </p:sp>
      </p:grpSp>
      <p:grpSp>
        <p:nvGrpSpPr>
          <p:cNvPr id="48" name="Group 47"/>
          <p:cNvGrpSpPr/>
          <p:nvPr/>
        </p:nvGrpSpPr>
        <p:grpSpPr>
          <a:xfrm>
            <a:off x="343332" y="735424"/>
            <a:ext cx="4014598" cy="3054488"/>
            <a:chOff x="457775" y="980565"/>
            <a:chExt cx="5352797" cy="4072651"/>
          </a:xfrm>
        </p:grpSpPr>
        <p:sp>
          <p:nvSpPr>
            <p:cNvPr id="6" name="TextBox 5"/>
            <p:cNvSpPr txBox="1"/>
            <p:nvPr/>
          </p:nvSpPr>
          <p:spPr>
            <a:xfrm>
              <a:off x="967744" y="1084092"/>
              <a:ext cx="4842828" cy="3951851"/>
            </a:xfrm>
            <a:prstGeom prst="rect">
              <a:avLst/>
            </a:prstGeom>
            <a:noFill/>
          </p:spPr>
          <p:txBody>
            <a:bodyPr wrap="square" lIns="137160" tIns="109728" rIns="137160" bIns="109728" rtlCol="0">
              <a:spAutoFit/>
            </a:bodyPr>
            <a:lstStyle/>
            <a:p>
              <a:pPr>
                <a:lnSpc>
                  <a:spcPct val="90000"/>
                </a:lnSpc>
                <a:spcAft>
                  <a:spcPts val="450"/>
                </a:spcAft>
              </a:pPr>
              <a:r>
                <a:rPr lang="en-US" sz="3300" dirty="0">
                  <a:gradFill>
                    <a:gsLst>
                      <a:gs pos="2917">
                        <a:schemeClr val="tx1"/>
                      </a:gs>
                      <a:gs pos="30000">
                        <a:schemeClr val="tx1"/>
                      </a:gs>
                    </a:gsLst>
                    <a:lin ang="5400000" scaled="0"/>
                  </a:gradFill>
                  <a:latin typeface="+mj-lt"/>
                </a:rPr>
                <a:t>200 million global information workers would like to use a Microsoft Windows tablet for work</a:t>
              </a:r>
            </a:p>
          </p:txBody>
        </p:sp>
        <p:pic>
          <p:nvPicPr>
            <p:cNvPr id="44" name="Picture 43"/>
            <p:cNvPicPr>
              <a:picLocks noChangeAspect="1"/>
            </p:cNvPicPr>
            <p:nvPr/>
          </p:nvPicPr>
          <p:blipFill>
            <a:blip r:embed="rId9">
              <a:grayscl/>
            </a:blip>
            <a:stretch>
              <a:fillRect/>
            </a:stretch>
          </p:blipFill>
          <p:spPr>
            <a:xfrm>
              <a:off x="457775" y="980565"/>
              <a:ext cx="681261" cy="778908"/>
            </a:xfrm>
            <a:prstGeom prst="rect">
              <a:avLst/>
            </a:prstGeom>
          </p:spPr>
        </p:pic>
        <p:pic>
          <p:nvPicPr>
            <p:cNvPr id="45" name="Picture 44"/>
            <p:cNvPicPr>
              <a:picLocks noChangeAspect="1"/>
            </p:cNvPicPr>
            <p:nvPr/>
          </p:nvPicPr>
          <p:blipFill>
            <a:blip r:embed="rId9">
              <a:grayscl/>
            </a:blip>
            <a:stretch>
              <a:fillRect/>
            </a:stretch>
          </p:blipFill>
          <p:spPr>
            <a:xfrm rot="10800000">
              <a:off x="2284718" y="4274308"/>
              <a:ext cx="681261" cy="778908"/>
            </a:xfrm>
            <a:prstGeom prst="rect">
              <a:avLst/>
            </a:prstGeom>
          </p:spPr>
        </p:pic>
      </p:grpSp>
    </p:spTree>
    <p:extLst>
      <p:ext uri="{BB962C8B-B14F-4D97-AF65-F5344CB8AC3E}">
        <p14:creationId xmlns:p14="http://schemas.microsoft.com/office/powerpoint/2010/main" val="2894115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638" y="217488"/>
            <a:ext cx="8742362" cy="674687"/>
          </a:xfrm>
        </p:spPr>
        <p:txBody>
          <a:bodyPr/>
          <a:lstStyle/>
          <a:p>
            <a:r>
              <a:rPr lang="en-US" dirty="0" smtClean="0"/>
              <a:t>8.1 More powerful and efficient</a:t>
            </a:r>
            <a:endParaRPr lang="en-US"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r="1731"/>
          <a:stretch/>
        </p:blipFill>
        <p:spPr>
          <a:xfrm>
            <a:off x="2218653" y="3731734"/>
            <a:ext cx="6779446" cy="1277405"/>
          </a:xfrm>
          <a:prstGeom prst="rect">
            <a:avLst/>
          </a:prstGeom>
        </p:spPr>
      </p:pic>
      <p:sp>
        <p:nvSpPr>
          <p:cNvPr id="6" name="Rectangle 5"/>
          <p:cNvSpPr/>
          <p:nvPr/>
        </p:nvSpPr>
        <p:spPr>
          <a:xfrm>
            <a:off x="213368" y="4084467"/>
            <a:ext cx="2005517" cy="545021"/>
          </a:xfrm>
          <a:prstGeom prst="rect">
            <a:avLst/>
          </a:prstGeom>
        </p:spPr>
        <p:txBody>
          <a:bodyPr wrap="square">
            <a:spAutoFit/>
          </a:bodyPr>
          <a:lstStyle/>
          <a:p>
            <a:pPr>
              <a:spcBef>
                <a:spcPts val="882"/>
              </a:spcBef>
            </a:pPr>
            <a:r>
              <a:rPr lang="en-US" sz="1471" dirty="0">
                <a:latin typeface="+mj-lt"/>
              </a:rPr>
              <a:t>Rich, integrated search driven by Bing</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886" y="921442"/>
            <a:ext cx="2276704" cy="127740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010" y="921442"/>
            <a:ext cx="2263472" cy="1277405"/>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653" y="2326588"/>
            <a:ext cx="2276918" cy="1277405"/>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2046" y="2326588"/>
            <a:ext cx="2272436" cy="1277405"/>
          </a:xfrm>
          <a:prstGeom prst="rect">
            <a:avLst/>
          </a:prstGeom>
        </p:spPr>
      </p:pic>
      <p:sp>
        <p:nvSpPr>
          <p:cNvPr id="10" name="Rectangle 9"/>
          <p:cNvSpPr/>
          <p:nvPr/>
        </p:nvSpPr>
        <p:spPr>
          <a:xfrm>
            <a:off x="215050" y="1283140"/>
            <a:ext cx="1615169" cy="545021"/>
          </a:xfrm>
          <a:prstGeom prst="rect">
            <a:avLst/>
          </a:prstGeom>
        </p:spPr>
        <p:txBody>
          <a:bodyPr wrap="square">
            <a:spAutoFit/>
          </a:bodyPr>
          <a:lstStyle/>
          <a:p>
            <a:pPr>
              <a:spcBef>
                <a:spcPts val="882"/>
              </a:spcBef>
            </a:pPr>
            <a:r>
              <a:rPr lang="en-US" sz="1471" dirty="0">
                <a:latin typeface="+mj-lt"/>
              </a:rPr>
              <a:t>Personalized start and lock screens</a:t>
            </a:r>
          </a:p>
        </p:txBody>
      </p:sp>
      <p:sp>
        <p:nvSpPr>
          <p:cNvPr id="25" name="Rectangle 24"/>
          <p:cNvSpPr/>
          <p:nvPr/>
        </p:nvSpPr>
        <p:spPr>
          <a:xfrm>
            <a:off x="4662763" y="1283140"/>
            <a:ext cx="2073887" cy="545021"/>
          </a:xfrm>
          <a:prstGeom prst="rect">
            <a:avLst/>
          </a:prstGeom>
        </p:spPr>
        <p:txBody>
          <a:bodyPr wrap="square">
            <a:spAutoFit/>
          </a:bodyPr>
          <a:lstStyle/>
          <a:p>
            <a:pPr>
              <a:spcBef>
                <a:spcPts val="882"/>
              </a:spcBef>
            </a:pPr>
            <a:r>
              <a:rPr lang="en-US" sz="1471" dirty="0">
                <a:latin typeface="+mj-lt"/>
              </a:rPr>
              <a:t>New live tile sizes, including large</a:t>
            </a:r>
          </a:p>
        </p:txBody>
      </p:sp>
      <p:sp>
        <p:nvSpPr>
          <p:cNvPr id="26" name="Rectangle 25"/>
          <p:cNvSpPr/>
          <p:nvPr/>
        </p:nvSpPr>
        <p:spPr>
          <a:xfrm>
            <a:off x="201930" y="2725779"/>
            <a:ext cx="2083954" cy="318677"/>
          </a:xfrm>
          <a:prstGeom prst="rect">
            <a:avLst/>
          </a:prstGeom>
        </p:spPr>
        <p:txBody>
          <a:bodyPr wrap="square">
            <a:spAutoFit/>
          </a:bodyPr>
          <a:lstStyle/>
          <a:p>
            <a:pPr>
              <a:spcBef>
                <a:spcPts val="882"/>
              </a:spcBef>
            </a:pPr>
            <a:r>
              <a:rPr lang="en-US" sz="1471" dirty="0">
                <a:latin typeface="+mj-lt"/>
              </a:rPr>
              <a:t>Apps share the screen</a:t>
            </a:r>
          </a:p>
        </p:txBody>
      </p:sp>
      <p:sp>
        <p:nvSpPr>
          <p:cNvPr id="27" name="Rectangle 26"/>
          <p:cNvSpPr/>
          <p:nvPr/>
        </p:nvSpPr>
        <p:spPr>
          <a:xfrm>
            <a:off x="4657312" y="2667565"/>
            <a:ext cx="2070356" cy="545021"/>
          </a:xfrm>
          <a:prstGeom prst="rect">
            <a:avLst/>
          </a:prstGeom>
        </p:spPr>
        <p:txBody>
          <a:bodyPr wrap="square">
            <a:spAutoFit/>
          </a:bodyPr>
          <a:lstStyle/>
          <a:p>
            <a:pPr>
              <a:spcBef>
                <a:spcPts val="882"/>
              </a:spcBef>
            </a:pPr>
            <a:r>
              <a:rPr lang="en-US" sz="1471" dirty="0">
                <a:latin typeface="+mj-lt"/>
              </a:rPr>
              <a:t>Deep SkyDrive integration</a:t>
            </a:r>
          </a:p>
        </p:txBody>
      </p:sp>
    </p:spTree>
    <p:extLst>
      <p:ext uri="{BB962C8B-B14F-4D97-AF65-F5344CB8AC3E}">
        <p14:creationId xmlns:p14="http://schemas.microsoft.com/office/powerpoint/2010/main" val="26704050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1"/>
            <a:ext cx="3128962" cy="5143500"/>
          </a:xfrm>
          <a:prstGeom prst="rect">
            <a:avLst/>
          </a:prstGeom>
          <a:solidFill>
            <a:srgbClr val="108C4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endParaRPr lang="en-US" sz="1618" dirty="0">
              <a:solidFill>
                <a:srgbClr val="000000"/>
              </a:solidFill>
            </a:endParaRPr>
          </a:p>
        </p:txBody>
      </p:sp>
      <p:pic>
        <p:nvPicPr>
          <p:cNvPr id="4" name="Picture 3"/>
          <p:cNvPicPr>
            <a:picLocks noChangeAspect="1"/>
          </p:cNvPicPr>
          <p:nvPr/>
        </p:nvPicPr>
        <p:blipFill>
          <a:blip r:embed="rId3"/>
          <a:stretch>
            <a:fillRect/>
          </a:stretch>
        </p:blipFill>
        <p:spPr>
          <a:xfrm>
            <a:off x="961495" y="1895485"/>
            <a:ext cx="1205972" cy="1352531"/>
          </a:xfrm>
          <a:prstGeom prst="rect">
            <a:avLst/>
          </a:prstGeom>
          <a:solidFill>
            <a:srgbClr val="108C43"/>
          </a:solid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4619" y="2238263"/>
            <a:ext cx="2259245" cy="820947"/>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010225" y="2262425"/>
            <a:ext cx="3000867" cy="772623"/>
          </a:xfrm>
          <a:prstGeom prst="rect">
            <a:avLst/>
          </a:prstGeom>
        </p:spPr>
      </p:pic>
    </p:spTree>
    <p:extLst>
      <p:ext uri="{BB962C8B-B14F-4D97-AF65-F5344CB8AC3E}">
        <p14:creationId xmlns:p14="http://schemas.microsoft.com/office/powerpoint/2010/main" val="69577330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667" t="10756"/>
          <a:stretch/>
        </p:blipFill>
        <p:spPr>
          <a:xfrm>
            <a:off x="0" y="0"/>
            <a:ext cx="9160451" cy="5143500"/>
          </a:xfrm>
          <a:prstGeom prst="rect">
            <a:avLst/>
          </a:prstGeom>
        </p:spPr>
      </p:pic>
    </p:spTree>
    <p:extLst>
      <p:ext uri="{BB962C8B-B14F-4D97-AF65-F5344CB8AC3E}">
        <p14:creationId xmlns:p14="http://schemas.microsoft.com/office/powerpoint/2010/main" val="34906965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Tree>
    <p:extLst>
      <p:ext uri="{BB962C8B-B14F-4D97-AF65-F5344CB8AC3E}">
        <p14:creationId xmlns:p14="http://schemas.microsoft.com/office/powerpoint/2010/main" val="20587024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03650" y="2046326"/>
            <a:ext cx="1882492" cy="94124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Over 250 million people have a SkyDrive</a:t>
            </a:r>
          </a:p>
        </p:txBody>
      </p:sp>
      <p:sp>
        <p:nvSpPr>
          <p:cNvPr id="10" name="Rectangle 9"/>
          <p:cNvSpPr/>
          <p:nvPr/>
        </p:nvSpPr>
        <p:spPr bwMode="auto">
          <a:xfrm>
            <a:off x="2354560" y="3052845"/>
            <a:ext cx="1882492" cy="94124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336159" rIns="134444" bIns="25211" rtlCol="0" anchor="t" anchorCtr="0"/>
          <a:lstStyle/>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a:p>
            <a:pPr defTabSz="685397"/>
            <a:r>
              <a:rPr lang="en-US" sz="1029" dirty="0">
                <a:gradFill>
                  <a:gsLst>
                    <a:gs pos="0">
                      <a:srgbClr val="FFFFFF"/>
                    </a:gs>
                    <a:gs pos="100000">
                      <a:srgbClr val="FFFFFF"/>
                    </a:gs>
                  </a:gsLst>
                  <a:lin ang="5400000" scaled="0"/>
                </a:gradFill>
                <a:ea typeface="Segoe UI" pitchFamily="34" charset="0"/>
                <a:cs typeface="Segoe UI" pitchFamily="34" charset="0"/>
              </a:rPr>
              <a:t>299 Million connected users</a:t>
            </a:r>
          </a:p>
        </p:txBody>
      </p:sp>
      <p:sp>
        <p:nvSpPr>
          <p:cNvPr id="2" name="Rectangle 1"/>
          <p:cNvSpPr/>
          <p:nvPr/>
        </p:nvSpPr>
        <p:spPr bwMode="auto">
          <a:xfrm>
            <a:off x="6923272" y="2044978"/>
            <a:ext cx="1882492" cy="94124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a:p>
            <a:pPr defTabSz="685397"/>
            <a:r>
              <a:rPr lang="en-US" sz="1029" dirty="0">
                <a:gradFill>
                  <a:gsLst>
                    <a:gs pos="0">
                      <a:srgbClr val="FFFFFF"/>
                    </a:gs>
                    <a:gs pos="100000">
                      <a:srgbClr val="FFFFFF"/>
                    </a:gs>
                  </a:gsLst>
                  <a:lin ang="5400000" scaled="0"/>
                </a:gradFill>
                <a:ea typeface="Segoe UI" pitchFamily="34" charset="0"/>
                <a:cs typeface="Segoe UI" pitchFamily="34" charset="0"/>
              </a:rPr>
              <a:t>48 Million Subscribers </a:t>
            </a:r>
          </a:p>
        </p:txBody>
      </p:sp>
      <p:grpSp>
        <p:nvGrpSpPr>
          <p:cNvPr id="24" name="Group 23"/>
          <p:cNvGrpSpPr/>
          <p:nvPr/>
        </p:nvGrpSpPr>
        <p:grpSpPr>
          <a:xfrm>
            <a:off x="4639232" y="1025435"/>
            <a:ext cx="1882492" cy="955618"/>
            <a:chOff x="9321613" y="1940384"/>
            <a:chExt cx="2147776" cy="2180571"/>
          </a:xfrm>
        </p:grpSpPr>
        <p:sp>
          <p:nvSpPr>
            <p:cNvPr id="36" name="Rectangle 35"/>
            <p:cNvSpPr/>
            <p:nvPr/>
          </p:nvSpPr>
          <p:spPr bwMode="auto">
            <a:xfrm>
              <a:off x="9321613" y="1973179"/>
              <a:ext cx="2147776" cy="214777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445" fontAlgn="base">
                <a:spcBef>
                  <a:spcPct val="0"/>
                </a:spcBef>
                <a:spcAft>
                  <a:spcPct val="0"/>
                </a:spcAft>
              </a:pPr>
              <a:r>
                <a:rPr lang="en-US" sz="1029" dirty="0">
                  <a:solidFill>
                    <a:srgbClr val="FFFFFF"/>
                  </a:solidFill>
                </a:rPr>
                <a:t>Nearly 50 million Office Web Apps users</a:t>
              </a:r>
              <a:endParaRPr lang="en-US" sz="1029" kern="6000" dirty="0">
                <a:solidFill>
                  <a:srgbClr val="FFFFFF"/>
                </a:solidFill>
                <a:cs typeface="Segoe UI Light" panose="020B0502040204020203" pitchFamily="34" charset="0"/>
              </a:endParaRPr>
            </a:p>
          </p:txBody>
        </p:sp>
        <p:pic>
          <p:nvPicPr>
            <p:cNvPr id="42" name="Picture 41"/>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nvGrpSpPr>
          <p:cNvPr id="44" name="Group 43"/>
          <p:cNvGrpSpPr/>
          <p:nvPr/>
        </p:nvGrpSpPr>
        <p:grpSpPr>
          <a:xfrm>
            <a:off x="2359219" y="2046326"/>
            <a:ext cx="1882492" cy="941246"/>
            <a:chOff x="9321613" y="4246987"/>
            <a:chExt cx="2147776" cy="2147776"/>
          </a:xfrm>
          <a:solidFill>
            <a:srgbClr val="FF8B00"/>
          </a:solidFill>
        </p:grpSpPr>
        <p:sp>
          <p:nvSpPr>
            <p:cNvPr id="13" name="Rectangle 12"/>
            <p:cNvSpPr/>
            <p:nvPr/>
          </p:nvSpPr>
          <p:spPr bwMode="auto">
            <a:xfrm>
              <a:off x="9321613" y="4246987"/>
              <a:ext cx="2147776" cy="214777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05001"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1.5 Billion games of Halo</a:t>
              </a:r>
            </a:p>
            <a:p>
              <a:pPr defTabSz="685397"/>
              <a:endParaRPr lang="en-US" sz="1029"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12" name="Rectangle 11"/>
          <p:cNvSpPr/>
          <p:nvPr/>
        </p:nvSpPr>
        <p:spPr bwMode="auto">
          <a:xfrm>
            <a:off x="2359219" y="4059364"/>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sp>
        <p:nvSpPr>
          <p:cNvPr id="29" name="Title 1"/>
          <p:cNvSpPr txBox="1">
            <a:spLocks/>
          </p:cNvSpPr>
          <p:nvPr/>
        </p:nvSpPr>
        <p:spPr>
          <a:xfrm>
            <a:off x="202552" y="163299"/>
            <a:ext cx="5083001" cy="822764"/>
          </a:xfrm>
          <a:prstGeom prst="rect">
            <a:avLst/>
          </a:prstGeom>
        </p:spPr>
        <p:txBody>
          <a:bodyPr/>
          <a:lst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974">
                <a:solidFill>
                  <a:srgbClr val="FFFFFF"/>
                </a:solidFill>
              </a:rPr>
              <a:t>Proven experience </a:t>
            </a:r>
          </a:p>
        </p:txBody>
      </p:sp>
      <p:sp>
        <p:nvSpPr>
          <p:cNvPr id="48" name="Rectangle 47"/>
          <p:cNvSpPr/>
          <p:nvPr/>
        </p:nvSpPr>
        <p:spPr bwMode="auto">
          <a:xfrm>
            <a:off x="4641246" y="4059364"/>
            <a:ext cx="1882492" cy="94124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577" fontAlgn="base">
              <a:lnSpc>
                <a:spcPct val="90000"/>
              </a:lnSpc>
              <a:spcBef>
                <a:spcPct val="0"/>
              </a:spcBef>
            </a:pPr>
            <a:r>
              <a:rPr lang="en-US" sz="1029" spc="-52" dirty="0">
                <a:gradFill>
                  <a:gsLst>
                    <a:gs pos="0">
                      <a:srgbClr val="FFFFFF"/>
                    </a:gs>
                    <a:gs pos="100000">
                      <a:srgbClr val="FFFFFF"/>
                    </a:gs>
                  </a:gsLst>
                  <a:lin ang="5400000" scaled="0"/>
                </a:gradFill>
                <a:ea typeface="Segoe UI" pitchFamily="34" charset="0"/>
                <a:cs typeface="Segoe UI" pitchFamily="34" charset="0"/>
              </a:rPr>
              <a:t>50 percent of Fortune 500 </a:t>
            </a:r>
            <a:r>
              <a:rPr lang="en-US" sz="1029" dirty="0">
                <a:gradFill>
                  <a:gsLst>
                    <a:gs pos="0">
                      <a:srgbClr val="FFFFFF"/>
                    </a:gs>
                    <a:gs pos="100000">
                      <a:srgbClr val="FFFFFF"/>
                    </a:gs>
                  </a:gsLst>
                  <a:lin ang="5400000" scaled="0"/>
                </a:gradFill>
                <a:ea typeface="Segoe UI" pitchFamily="34" charset="0"/>
                <a:cs typeface="Segoe UI" pitchFamily="34" charset="0"/>
              </a:rPr>
              <a:t>companies use Azure</a:t>
            </a:r>
          </a:p>
        </p:txBody>
      </p:sp>
      <p:sp>
        <p:nvSpPr>
          <p:cNvPr id="50" name="Rectangle 49"/>
          <p:cNvSpPr/>
          <p:nvPr/>
        </p:nvSpPr>
        <p:spPr bwMode="auto">
          <a:xfrm>
            <a:off x="6923272" y="4059554"/>
            <a:ext cx="1882492" cy="94124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577" fontAlgn="base">
              <a:lnSpc>
                <a:spcPct val="90000"/>
              </a:lnSpc>
              <a:spcBef>
                <a:spcPct val="0"/>
              </a:spcBef>
              <a:spcAft>
                <a:spcPts val="441"/>
              </a:spcAft>
            </a:pPr>
            <a:r>
              <a:rPr lang="en-US" sz="1029" dirty="0">
                <a:gradFill>
                  <a:gsLst>
                    <a:gs pos="0">
                      <a:srgbClr val="FFFFFF"/>
                    </a:gs>
                    <a:gs pos="100000">
                      <a:srgbClr val="FFFFFF"/>
                    </a:gs>
                  </a:gsLst>
                  <a:lin ang="5400000" scaled="0"/>
                </a:gradFill>
                <a:ea typeface="Segoe UI" pitchFamily="34" charset="0"/>
                <a:cs typeface="Segoe UI" pitchFamily="34" charset="0"/>
              </a:rPr>
              <a:t>Xbox delivered over 18 billion hours of entertainment in 2012</a:t>
            </a:r>
          </a:p>
        </p:txBody>
      </p:sp>
      <p:sp>
        <p:nvSpPr>
          <p:cNvPr id="53" name="Rectangle 52"/>
          <p:cNvSpPr/>
          <p:nvPr/>
        </p:nvSpPr>
        <p:spPr bwMode="auto">
          <a:xfrm>
            <a:off x="4639232" y="3052845"/>
            <a:ext cx="1882492"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537855" rIns="134444" bIns="25211" rtlCol="0" anchor="t" anchorCtr="0"/>
          <a:lstStyle/>
          <a:p>
            <a:pPr defTabSz="685577" fontAlgn="base">
              <a:lnSpc>
                <a:spcPct val="90000"/>
              </a:lnSpc>
              <a:spcBef>
                <a:spcPct val="0"/>
              </a:spcBef>
            </a:pPr>
            <a:r>
              <a:rPr lang="en-US" sz="1029" dirty="0">
                <a:gradFill>
                  <a:gsLst>
                    <a:gs pos="0">
                      <a:srgbClr val="FFFFFF"/>
                    </a:gs>
                    <a:gs pos="100000">
                      <a:srgbClr val="FFFFFF"/>
                    </a:gs>
                  </a:gsLst>
                  <a:lin ang="5400000" scaled="0"/>
                </a:gradFill>
                <a:ea typeface="Segoe UI" pitchFamily="34" charset="0"/>
                <a:cs typeface="Segoe UI" pitchFamily="34" charset="0"/>
              </a:rPr>
              <a:t>Yammer now has over 7 million registered users</a:t>
            </a:r>
          </a:p>
        </p:txBody>
      </p:sp>
      <p:sp>
        <p:nvSpPr>
          <p:cNvPr id="54" name="Rectangle 53"/>
          <p:cNvSpPr/>
          <p:nvPr/>
        </p:nvSpPr>
        <p:spPr bwMode="auto">
          <a:xfrm>
            <a:off x="6925090" y="1025434"/>
            <a:ext cx="1882492" cy="941246"/>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70623" rIns="134444" bIns="25211" rtlCol="0" anchor="t" anchorCtr="0"/>
          <a:lstStyle/>
          <a:p>
            <a:pPr defTabSz="685577" fontAlgn="base">
              <a:lnSpc>
                <a:spcPct val="90000"/>
              </a:lnSpc>
              <a:spcBef>
                <a:spcPct val="0"/>
              </a:spcBef>
              <a:spcAft>
                <a:spcPts val="441"/>
              </a:spcAft>
            </a:pPr>
            <a:r>
              <a:rPr lang="en-US" sz="1029" dirty="0">
                <a:gradFill>
                  <a:gsLst>
                    <a:gs pos="0">
                      <a:srgbClr val="FFFFFF"/>
                    </a:gs>
                    <a:gs pos="100000">
                      <a:srgbClr val="FFFFFF"/>
                    </a:gs>
                  </a:gsLst>
                  <a:lin ang="5400000" scaled="0"/>
                </a:gradFill>
                <a:ea typeface="Segoe UI" pitchFamily="34" charset="0"/>
                <a:cs typeface="Segoe UI" pitchFamily="34" charset="0"/>
              </a:rPr>
              <a:t>Skype users spend up to 2 billion minutes per day using the service</a:t>
            </a:r>
          </a:p>
        </p:txBody>
      </p:sp>
      <p:sp>
        <p:nvSpPr>
          <p:cNvPr id="57" name="Rectangle 56"/>
          <p:cNvSpPr/>
          <p:nvPr/>
        </p:nvSpPr>
        <p:spPr bwMode="auto">
          <a:xfrm>
            <a:off x="403650" y="1025434"/>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537855" rIns="134444" bIns="25211" rtlCol="0" anchor="t" anchorCtr="0"/>
          <a:lstStyle/>
          <a:p>
            <a:pPr defTabSz="68557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Bing holds 17.86 percent of US market share</a:t>
            </a:r>
          </a:p>
        </p:txBody>
      </p:sp>
      <p:sp>
        <p:nvSpPr>
          <p:cNvPr id="59" name="Rectangle 58"/>
          <p:cNvSpPr/>
          <p:nvPr/>
        </p:nvSpPr>
        <p:spPr bwMode="auto">
          <a:xfrm>
            <a:off x="7880848" y="3052845"/>
            <a:ext cx="924916"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397"/>
            <a:r>
              <a:rPr lang="en-US" sz="1029" dirty="0">
                <a:gradFill>
                  <a:gsLst>
                    <a:gs pos="0">
                      <a:srgbClr val="FFFFFF"/>
                    </a:gs>
                    <a:gs pos="100000">
                      <a:srgbClr val="FFFFFF"/>
                    </a:gs>
                  </a:gsLst>
                  <a:lin ang="5400000" scaled="0"/>
                </a:gradFill>
                <a:ea typeface="Segoe UI" pitchFamily="34" charset="0"/>
                <a:cs typeface="Segoe UI" pitchFamily="34" charset="0"/>
              </a:rPr>
              <a:t>11 billion stored photos</a:t>
            </a:r>
          </a:p>
        </p:txBody>
      </p:sp>
      <p:sp>
        <p:nvSpPr>
          <p:cNvPr id="61" name="Rectangle 60"/>
          <p:cNvSpPr/>
          <p:nvPr/>
        </p:nvSpPr>
        <p:spPr bwMode="auto">
          <a:xfrm>
            <a:off x="4639232" y="2046326"/>
            <a:ext cx="1882492" cy="941246"/>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403391" rIns="134444" bIns="25211" rtlCol="0" anchor="t" anchorCtr="0"/>
          <a:lstStyle/>
          <a:p>
            <a:pPr defTabSz="685577" fontAlgn="base">
              <a:lnSpc>
                <a:spcPct val="90000"/>
              </a:lnSpc>
              <a:spcBef>
                <a:spcPct val="0"/>
              </a:spcBef>
            </a:pPr>
            <a:r>
              <a:rPr lang="en-US" sz="1029" dirty="0">
                <a:gradFill>
                  <a:gsLst>
                    <a:gs pos="0">
                      <a:srgbClr val="FFFFFF"/>
                    </a:gs>
                    <a:gs pos="100000">
                      <a:srgbClr val="FFFFFF"/>
                    </a:gs>
                  </a:gsLst>
                  <a:lin ang="5400000" scaled="0"/>
                </a:gradFill>
                <a:ea typeface="Segoe UI" pitchFamily="34" charset="0"/>
                <a:cs typeface="Segoe UI" pitchFamily="34" charset="0"/>
              </a:rPr>
              <a:t>On average, over 1,000 new customers sign up for Windows Azure every day </a:t>
            </a:r>
          </a:p>
        </p:txBody>
      </p:sp>
      <p:sp>
        <p:nvSpPr>
          <p:cNvPr id="62" name="Rectangle 61"/>
          <p:cNvSpPr/>
          <p:nvPr/>
        </p:nvSpPr>
        <p:spPr bwMode="auto">
          <a:xfrm>
            <a:off x="403650" y="4059364"/>
            <a:ext cx="1882492" cy="9412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201695" rIns="134444" bIns="25211" rtlCol="0" anchor="t" anchorCtr="0"/>
          <a:lstStyle/>
          <a:p>
            <a:pPr defTabSz="685577"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pic>
        <p:nvPicPr>
          <p:cNvPr id="63" name="Picture 62"/>
          <p:cNvPicPr>
            <a:picLocks noChangeAspect="1"/>
          </p:cNvPicPr>
          <p:nvPr/>
        </p:nvPicPr>
        <p:blipFill>
          <a:blip r:embed="rId5"/>
          <a:stretch>
            <a:fillRect/>
          </a:stretch>
        </p:blipFill>
        <p:spPr>
          <a:xfrm rot="5400000">
            <a:off x="7924505" y="2650816"/>
            <a:ext cx="3576020" cy="599747"/>
          </a:xfrm>
          <a:prstGeom prst="rect">
            <a:avLst/>
          </a:prstGeom>
        </p:spPr>
      </p:pic>
      <p:pic>
        <p:nvPicPr>
          <p:cNvPr id="66" name="Picture 65"/>
          <p:cNvPicPr>
            <a:picLocks noChangeAspect="1"/>
          </p:cNvPicPr>
          <p:nvPr/>
        </p:nvPicPr>
        <p:blipFill rotWithShape="1">
          <a:blip r:embed="rId6"/>
          <a:srcRect t="26423"/>
          <a:stretch/>
        </p:blipFill>
        <p:spPr>
          <a:xfrm>
            <a:off x="6903021" y="3059304"/>
            <a:ext cx="914354" cy="928328"/>
          </a:xfrm>
          <a:prstGeom prst="rect">
            <a:avLst/>
          </a:prstGeom>
        </p:spPr>
      </p:pic>
      <p:pic>
        <p:nvPicPr>
          <p:cNvPr id="73" name="Picture 72"/>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t="-1" r="67093" b="3640"/>
          <a:stretch/>
        </p:blipFill>
        <p:spPr>
          <a:xfrm>
            <a:off x="7988070" y="3078135"/>
            <a:ext cx="439925" cy="400634"/>
          </a:xfrm>
          <a:prstGeom prst="rect">
            <a:avLst/>
          </a:prstGeom>
        </p:spPr>
      </p:pic>
      <p:pic>
        <p:nvPicPr>
          <p:cNvPr id="75" name="Picture 5"/>
          <p:cNvPicPr>
            <a:picLocks noChangeAspect="1" noChangeArrowheads="1"/>
          </p:cNvPicPr>
          <p:nvPr/>
        </p:nvPicPr>
        <p:blipFill>
          <a:blip r:embed="rId4"/>
          <a:srcRect/>
          <a:stretch>
            <a:fillRect/>
          </a:stretch>
        </p:blipFill>
        <p:spPr bwMode="black">
          <a:xfrm>
            <a:off x="7125691" y="2272364"/>
            <a:ext cx="1407841" cy="191082"/>
          </a:xfrm>
          <a:prstGeom prst="rect">
            <a:avLst/>
          </a:prstGeom>
          <a:noFill/>
          <a:ln w="9525">
            <a:noFill/>
            <a:miter lim="800000"/>
            <a:headEnd/>
            <a:tailEnd/>
          </a:ln>
          <a:effectLst/>
        </p:spPr>
      </p:pic>
      <p:pic>
        <p:nvPicPr>
          <p:cNvPr id="76" name="Picture 5"/>
          <p:cNvPicPr>
            <a:picLocks noChangeAspect="1" noChangeArrowheads="1"/>
          </p:cNvPicPr>
          <p:nvPr/>
        </p:nvPicPr>
        <p:blipFill>
          <a:blip r:embed="rId4"/>
          <a:srcRect/>
          <a:stretch>
            <a:fillRect/>
          </a:stretch>
        </p:blipFill>
        <p:spPr bwMode="black">
          <a:xfrm>
            <a:off x="7115156" y="4181592"/>
            <a:ext cx="1407841" cy="191082"/>
          </a:xfrm>
          <a:prstGeom prst="rect">
            <a:avLst/>
          </a:prstGeom>
          <a:noFill/>
          <a:ln w="9525">
            <a:noFill/>
            <a:miter lim="800000"/>
            <a:headEnd/>
            <a:tailEnd/>
          </a:ln>
          <a:effec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4776" y="4134876"/>
            <a:ext cx="831152" cy="319346"/>
          </a:xfrm>
          <a:prstGeom prst="rect">
            <a:avLst/>
          </a:prstGeom>
        </p:spPr>
      </p:pic>
      <p:pic>
        <p:nvPicPr>
          <p:cNvPr id="77" name="Picture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1107" y="1141321"/>
            <a:ext cx="831152" cy="319346"/>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5276" y="2096307"/>
            <a:ext cx="1644629" cy="396126"/>
          </a:xfrm>
          <a:prstGeom prst="rect">
            <a:avLst/>
          </a:prstGeom>
        </p:spPr>
      </p:pic>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8163" y="4125327"/>
            <a:ext cx="1644629" cy="396126"/>
          </a:xfrm>
          <a:prstGeom prst="rect">
            <a:avLst/>
          </a:prstGeom>
        </p:spPr>
      </p:pic>
      <p:pic>
        <p:nvPicPr>
          <p:cNvPr id="8" name="Picture 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64687" y="3228124"/>
            <a:ext cx="1045607" cy="252562"/>
          </a:xfrm>
          <a:prstGeom prst="rect">
            <a:avLst/>
          </a:prstGeom>
        </p:spPr>
      </p:pic>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l="362" t="22164" r="-362" b="3498"/>
          <a:stretch/>
        </p:blipFill>
        <p:spPr>
          <a:xfrm>
            <a:off x="403650" y="3057613"/>
            <a:ext cx="1882492" cy="932212"/>
          </a:xfrm>
          <a:prstGeom prst="rect">
            <a:avLst/>
          </a:prstGeom>
        </p:spPr>
      </p:pic>
      <p:pic>
        <p:nvPicPr>
          <p:cNvPr id="81" name="Picture 80"/>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42740" y="2101181"/>
            <a:ext cx="1336876" cy="415768"/>
          </a:xfrm>
          <a:prstGeom prst="rect">
            <a:avLst/>
          </a:prstGeom>
        </p:spPr>
      </p:pic>
      <p:pic>
        <p:nvPicPr>
          <p:cNvPr id="14" name="Picture 13"/>
          <p:cNvPicPr>
            <a:picLocks noChangeAspect="1"/>
          </p:cNvPicPr>
          <p:nvPr/>
        </p:nvPicPr>
        <p:blipFill rotWithShape="1">
          <a:blip r:embed="rId13" cstate="print">
            <a:extLst>
              <a:ext uri="{28A0092B-C50C-407E-A947-70E740481C1C}">
                <a14:useLocalDpi xmlns:a14="http://schemas.microsoft.com/office/drawing/2010/main" val="0"/>
              </a:ext>
            </a:extLst>
          </a:blip>
          <a:srcRect l="311" r="-311" b="20282"/>
          <a:stretch/>
        </p:blipFill>
        <p:spPr>
          <a:xfrm>
            <a:off x="2359219" y="1025434"/>
            <a:ext cx="1882492" cy="937922"/>
          </a:xfrm>
          <a:prstGeom prst="rect">
            <a:avLst/>
          </a:prstGeom>
        </p:spPr>
      </p:pic>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8892" y="3168060"/>
            <a:ext cx="704620" cy="310708"/>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89357" y="1141321"/>
            <a:ext cx="704620" cy="310708"/>
          </a:xfrm>
          <a:prstGeom prst="rect">
            <a:avLst/>
          </a:prstGeom>
        </p:spPr>
      </p:pic>
      <p:sp>
        <p:nvSpPr>
          <p:cNvPr id="41" name="Rectangle 40"/>
          <p:cNvSpPr/>
          <p:nvPr/>
        </p:nvSpPr>
        <p:spPr bwMode="auto">
          <a:xfrm>
            <a:off x="-1705215" y="825473"/>
            <a:ext cx="1310167" cy="422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defTabSz="685529"/>
            <a:r>
              <a:rPr lang="en-US" sz="1471" dirty="0">
                <a:gradFill>
                  <a:gsLst>
                    <a:gs pos="0">
                      <a:srgbClr val="FFFFFF"/>
                    </a:gs>
                    <a:gs pos="100000">
                      <a:srgbClr val="FFFFFF"/>
                    </a:gs>
                  </a:gsLst>
                  <a:lin ang="5400000" scaled="0"/>
                </a:gradFill>
                <a:ea typeface="Segoe UI" pitchFamily="34" charset="0"/>
                <a:cs typeface="Segoe UI" pitchFamily="34" charset="0"/>
              </a:rPr>
              <a:t>Azure</a:t>
            </a:r>
          </a:p>
        </p:txBody>
      </p:sp>
    </p:spTree>
    <p:extLst>
      <p:ext uri="{BB962C8B-B14F-4D97-AF65-F5344CB8AC3E}">
        <p14:creationId xmlns:p14="http://schemas.microsoft.com/office/powerpoint/2010/main" val="15902244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2" t="-333" r="228" b="76"/>
          <a:stretch/>
        </p:blipFill>
        <p:spPr>
          <a:xfrm>
            <a:off x="346841" y="-15765"/>
            <a:ext cx="9128235" cy="5155324"/>
          </a:xfrm>
          <a:prstGeom prst="rect">
            <a:avLst/>
          </a:prstGeom>
        </p:spPr>
      </p:pic>
      <p:grpSp>
        <p:nvGrpSpPr>
          <p:cNvPr id="9" name="Group 8"/>
          <p:cNvGrpSpPr/>
          <p:nvPr/>
        </p:nvGrpSpPr>
        <p:grpSpPr>
          <a:xfrm>
            <a:off x="496798" y="930449"/>
            <a:ext cx="3413051" cy="3262896"/>
            <a:chOff x="662397" y="1240599"/>
            <a:chExt cx="4550735" cy="4350528"/>
          </a:xfrm>
        </p:grpSpPr>
        <p:sp>
          <p:nvSpPr>
            <p:cNvPr id="3" name="Title 4"/>
            <p:cNvSpPr txBox="1">
              <a:spLocks/>
            </p:cNvSpPr>
            <p:nvPr/>
          </p:nvSpPr>
          <p:spPr>
            <a:xfrm>
              <a:off x="662397" y="1240599"/>
              <a:ext cx="4550735" cy="435052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B4F96">
                <a:alpha val="76000"/>
              </a:srgbClr>
            </a:solidFill>
          </p:spPr>
          <p:txBody>
            <a:bodyPr/>
            <a:lstStyle>
              <a:lvl1pPr algn="l" defTabSz="686047" rtl="0" eaLnBrk="1" latinLnBrk="0" hangingPunct="1">
                <a:lnSpc>
                  <a:spcPct val="90000"/>
                </a:lnSpc>
                <a:spcBef>
                  <a:spcPct val="0"/>
                </a:spcBef>
                <a:buNone/>
                <a:defRPr lang="en-US" sz="3200" b="0" kern="1200" cap="none" spc="-75" baseline="0" dirty="0" smtClean="0">
                  <a:ln w="3175">
                    <a:noFill/>
                  </a:ln>
                  <a:solidFill>
                    <a:schemeClr val="bg1"/>
                  </a:solidFill>
                  <a:effectLst/>
                  <a:latin typeface="Segoe UI Light"/>
                  <a:ea typeface="+mn-ea"/>
                  <a:cs typeface="Segoe UI Light"/>
                </a:defRPr>
              </a:lvl1pPr>
            </a:lstStyle>
            <a:p>
              <a:r>
                <a:rPr lang="en-US">
                  <a:solidFill>
                    <a:srgbClr val="0072C6"/>
                  </a:solidFill>
                </a:rPr>
                <a:t> </a:t>
              </a:r>
            </a:p>
          </p:txBody>
        </p:sp>
        <p:sp>
          <p:nvSpPr>
            <p:cNvPr id="4" name="TextBox 3"/>
            <p:cNvSpPr txBox="1"/>
            <p:nvPr/>
          </p:nvSpPr>
          <p:spPr>
            <a:xfrm>
              <a:off x="1064354" y="2513051"/>
              <a:ext cx="3746816" cy="1805623"/>
            </a:xfrm>
            <a:prstGeom prst="rect">
              <a:avLst/>
            </a:prstGeom>
            <a:noFill/>
          </p:spPr>
          <p:txBody>
            <a:bodyPr wrap="square" lIns="0" tIns="0" rIns="0" bIns="0" rtlCol="0">
              <a:spAutoFit/>
            </a:bodyPr>
            <a:lstStyle/>
            <a:p>
              <a:r>
                <a:rPr lang="en-US" sz="4400" dirty="0">
                  <a:solidFill>
                    <a:schemeClr val="bg1"/>
                  </a:solidFill>
                  <a:latin typeface="Segoe UI Light" pitchFamily="34" charset="0"/>
                </a:rPr>
                <a:t>Windows in the cloud</a:t>
              </a:r>
            </a:p>
          </p:txBody>
        </p:sp>
      </p:grpSp>
      <p:grpSp>
        <p:nvGrpSpPr>
          <p:cNvPr id="8" name="Group 7"/>
          <p:cNvGrpSpPr/>
          <p:nvPr/>
        </p:nvGrpSpPr>
        <p:grpSpPr>
          <a:xfrm>
            <a:off x="1" y="0"/>
            <a:ext cx="4390373" cy="5143500"/>
            <a:chOff x="1" y="0"/>
            <a:chExt cx="5853831" cy="6858000"/>
          </a:xfrm>
        </p:grpSpPr>
        <p:sp>
          <p:nvSpPr>
            <p:cNvPr id="5" name="Rectangle 4"/>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Tree>
    <p:extLst>
      <p:ext uri="{BB962C8B-B14F-4D97-AF65-F5344CB8AC3E}">
        <p14:creationId xmlns:p14="http://schemas.microsoft.com/office/powerpoint/2010/main" val="1596722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spect="1"/>
          </p:cNvSpPr>
          <p:nvPr/>
        </p:nvSpPr>
        <p:spPr bwMode="auto">
          <a:xfrm>
            <a:off x="4474958" y="2"/>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public </a:t>
            </a:r>
          </a:p>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cloud</a:t>
            </a:r>
          </a:p>
        </p:txBody>
      </p:sp>
      <p:sp>
        <p:nvSpPr>
          <p:cNvPr id="13" name="Rectangle 12"/>
          <p:cNvSpPr>
            <a:spLocks noChangeAspect="1"/>
          </p:cNvSpPr>
          <p:nvPr/>
        </p:nvSpPr>
        <p:spPr bwMode="auto">
          <a:xfrm>
            <a:off x="4474958" y="3493605"/>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private cloud</a:t>
            </a:r>
          </a:p>
        </p:txBody>
      </p:sp>
      <p:sp>
        <p:nvSpPr>
          <p:cNvPr id="14" name="Rectangle 13"/>
          <p:cNvSpPr>
            <a:spLocks noChangeAspect="1"/>
          </p:cNvSpPr>
          <p:nvPr/>
        </p:nvSpPr>
        <p:spPr bwMode="auto">
          <a:xfrm>
            <a:off x="4474958" y="1746781"/>
            <a:ext cx="1814886" cy="164989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ctr" anchorCtr="0"/>
          <a:lstStyle/>
          <a:p>
            <a:pPr algn="ctr" defTabSz="685581"/>
            <a:r>
              <a:rPr lang="en-US" sz="2800" spc="-75" dirty="0">
                <a:gradFill>
                  <a:gsLst>
                    <a:gs pos="0">
                      <a:srgbClr val="FFFFFF"/>
                    </a:gs>
                    <a:gs pos="100000">
                      <a:srgbClr val="FFFFFF"/>
                    </a:gs>
                  </a:gsLst>
                  <a:lin ang="5400000" scaled="0"/>
                </a:gradFill>
                <a:latin typeface="+mj-lt"/>
                <a:ea typeface="Segoe UI" pitchFamily="34" charset="0"/>
                <a:cs typeface="Segoe UI" pitchFamily="34" charset="0"/>
              </a:rPr>
              <a:t>hybrid cloud</a:t>
            </a:r>
          </a:p>
        </p:txBody>
      </p:sp>
      <p:grpSp>
        <p:nvGrpSpPr>
          <p:cNvPr id="19" name="Group 18"/>
          <p:cNvGrpSpPr/>
          <p:nvPr/>
        </p:nvGrpSpPr>
        <p:grpSpPr>
          <a:xfrm>
            <a:off x="1" y="0"/>
            <a:ext cx="4390373" cy="5143500"/>
            <a:chOff x="1" y="0"/>
            <a:chExt cx="5853831" cy="6858000"/>
          </a:xfrm>
        </p:grpSpPr>
        <p:sp>
          <p:nvSpPr>
            <p:cNvPr id="20" name="Rectangle 19"/>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
        <p:nvSpPr>
          <p:cNvPr id="23" name="Rectangle 22"/>
          <p:cNvSpPr/>
          <p:nvPr/>
        </p:nvSpPr>
        <p:spPr bwMode="auto">
          <a:xfrm>
            <a:off x="6374428" y="-22"/>
            <a:ext cx="2769573" cy="51435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45" tIns="67207" rIns="33602" bIns="107525" numCol="1" spcCol="0" rtlCol="0" fromWordArt="0" anchor="t" anchorCtr="0" forceAA="0" compatLnSpc="1">
            <a:prstTxWarp prst="textNoShape">
              <a:avLst/>
            </a:prstTxWarp>
            <a:noAutofit/>
          </a:bodyPr>
          <a:lstStyle/>
          <a:p>
            <a:pPr marL="0" lvl="2" defTabSz="873335" fontAlgn="base">
              <a:spcBef>
                <a:spcPct val="0"/>
              </a:spcBef>
              <a:spcAft>
                <a:spcPct val="0"/>
              </a:spcAft>
            </a:pPr>
            <a:endParaRPr lang="en-US" sz="1050" kern="0" spc="-75" dirty="0">
              <a:ln w="3175">
                <a:noFill/>
              </a:ln>
              <a:gradFill>
                <a:gsLst>
                  <a:gs pos="0">
                    <a:srgbClr val="FFFFFF"/>
                  </a:gs>
                  <a:gs pos="100000">
                    <a:srgbClr val="FFFFFF"/>
                  </a:gs>
                </a:gsLst>
                <a:lin ang="5400000" scaled="0"/>
              </a:gradFill>
              <a:cs typeface="Segoe UI" pitchFamily="34" charset="0"/>
            </a:endParaRPr>
          </a:p>
        </p:txBody>
      </p:sp>
      <p:sp>
        <p:nvSpPr>
          <p:cNvPr id="2" name="TextBox 1"/>
          <p:cNvSpPr txBox="1"/>
          <p:nvPr/>
        </p:nvSpPr>
        <p:spPr>
          <a:xfrm>
            <a:off x="6470657" y="1085200"/>
            <a:ext cx="2577116" cy="3017236"/>
          </a:xfrm>
          <a:prstGeom prst="rect">
            <a:avLst/>
          </a:prstGeom>
          <a:noFill/>
        </p:spPr>
        <p:txBody>
          <a:bodyPr wrap="none" lIns="137160" tIns="109728" rIns="137160" bIns="109728" rtlCol="0">
            <a:spAutoFit/>
          </a:bodyPr>
          <a:lstStyle/>
          <a:p>
            <a:pPr algn="ctr" defTabSz="685557" fontAlgn="base">
              <a:spcBef>
                <a:spcPts val="1350"/>
              </a:spcBef>
              <a:spcAft>
                <a:spcPct val="0"/>
              </a:spcAft>
            </a:pPr>
            <a:r>
              <a:rPr lang="en-US" sz="2700" dirty="0">
                <a:latin typeface="+mj-lt"/>
              </a:rPr>
              <a:t>.NET</a:t>
            </a:r>
          </a:p>
          <a:p>
            <a:pPr algn="ctr" defTabSz="685557" fontAlgn="base">
              <a:spcBef>
                <a:spcPts val="1350"/>
              </a:spcBef>
              <a:spcAft>
                <a:spcPct val="0"/>
              </a:spcAft>
            </a:pPr>
            <a:r>
              <a:rPr lang="en-US" sz="2700" dirty="0">
                <a:latin typeface="+mj-lt"/>
              </a:rPr>
              <a:t>Hyper-V</a:t>
            </a:r>
          </a:p>
          <a:p>
            <a:pPr algn="ctr" defTabSz="685557" fontAlgn="base">
              <a:spcBef>
                <a:spcPts val="1350"/>
              </a:spcBef>
              <a:spcAft>
                <a:spcPct val="0"/>
              </a:spcAft>
            </a:pPr>
            <a:r>
              <a:rPr lang="en-US" sz="2700" dirty="0">
                <a:latin typeface="+mj-lt"/>
              </a:rPr>
              <a:t>Visual Studio</a:t>
            </a:r>
          </a:p>
          <a:p>
            <a:pPr algn="ctr" defTabSz="685557" fontAlgn="base">
              <a:spcBef>
                <a:spcPts val="1350"/>
              </a:spcBef>
              <a:spcAft>
                <a:spcPct val="0"/>
              </a:spcAft>
            </a:pPr>
            <a:r>
              <a:rPr lang="en-US" sz="2700" dirty="0">
                <a:latin typeface="+mj-lt"/>
              </a:rPr>
              <a:t>System Center</a:t>
            </a:r>
          </a:p>
          <a:p>
            <a:pPr algn="ctr" defTabSz="685557" fontAlgn="base">
              <a:spcBef>
                <a:spcPts val="1350"/>
              </a:spcBef>
              <a:spcAft>
                <a:spcPct val="0"/>
              </a:spcAft>
            </a:pPr>
            <a:r>
              <a:rPr lang="en-US" sz="2700" dirty="0">
                <a:latin typeface="+mj-lt"/>
              </a:rPr>
              <a:t>Active Directory</a:t>
            </a:r>
          </a:p>
        </p:txBody>
      </p:sp>
    </p:spTree>
    <p:extLst>
      <p:ext uri="{BB962C8B-B14F-4D97-AF65-F5344CB8AC3E}">
        <p14:creationId xmlns:p14="http://schemas.microsoft.com/office/powerpoint/2010/main" val="78039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883111" y="1375484"/>
            <a:ext cx="5172749" cy="2901638"/>
          </a:xfrm>
          <a:prstGeom prst="rect">
            <a:avLst/>
          </a:prstGeom>
          <a:solidFill>
            <a:srgbClr val="3319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t" anchorCtr="0"/>
          <a:lstStyle/>
          <a:p>
            <a:pPr algn="ctr" defTabSz="685529"/>
            <a:endParaRPr lang="en-US" sz="1176" spc="-75"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3947987" y="1431859"/>
            <a:ext cx="5042960" cy="627665"/>
            <a:chOff x="3764186" y="-668366"/>
            <a:chExt cx="8585337" cy="1287707"/>
          </a:xfrm>
        </p:grpSpPr>
        <p:sp>
          <p:nvSpPr>
            <p:cNvPr id="39" name="Rectangle 38"/>
            <p:cNvSpPr/>
            <p:nvPr/>
          </p:nvSpPr>
          <p:spPr bwMode="auto">
            <a:xfrm>
              <a:off x="3764186" y="-668366"/>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Programming Model + Tools</a:t>
              </a:r>
            </a:p>
          </p:txBody>
        </p:sp>
        <p:grpSp>
          <p:nvGrpSpPr>
            <p:cNvPr id="15" name="Group 14" hidden="1"/>
            <p:cNvGrpSpPr/>
            <p:nvPr/>
          </p:nvGrpSpPr>
          <p:grpSpPr>
            <a:xfrm>
              <a:off x="4719667" y="510351"/>
              <a:ext cx="6690454" cy="108990"/>
              <a:chOff x="4719667" y="498991"/>
              <a:chExt cx="6690454" cy="108990"/>
            </a:xfrm>
          </p:grpSpPr>
          <p:sp>
            <p:nvSpPr>
              <p:cNvPr id="14" name="Rectangle 13"/>
              <p:cNvSpPr/>
              <p:nvPr/>
            </p:nvSpPr>
            <p:spPr bwMode="auto">
              <a:xfrm>
                <a:off x="471966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5469361"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1" name="Rectangle 100"/>
              <p:cNvSpPr/>
              <p:nvPr/>
            </p:nvSpPr>
            <p:spPr bwMode="auto">
              <a:xfrm>
                <a:off x="1018902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1093872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5" name="Rectangle 114"/>
              <p:cNvSpPr/>
              <p:nvPr/>
            </p:nvSpPr>
            <p:spPr bwMode="auto">
              <a:xfrm>
                <a:off x="7452048"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6" name="Rectangle 115"/>
              <p:cNvSpPr/>
              <p:nvPr/>
            </p:nvSpPr>
            <p:spPr bwMode="auto">
              <a:xfrm>
                <a:off x="820174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grpSp>
        <p:nvGrpSpPr>
          <p:cNvPr id="31" name="Group 30"/>
          <p:cNvGrpSpPr/>
          <p:nvPr/>
        </p:nvGrpSpPr>
        <p:grpSpPr>
          <a:xfrm>
            <a:off x="3947987" y="2033219"/>
            <a:ext cx="1666494" cy="642850"/>
            <a:chOff x="6685655" y="2528908"/>
            <a:chExt cx="2788385" cy="3211560"/>
          </a:xfrm>
        </p:grpSpPr>
        <p:sp>
          <p:nvSpPr>
            <p:cNvPr id="88" name="Rectangle 87"/>
            <p:cNvSpPr/>
            <p:nvPr/>
          </p:nvSpPr>
          <p:spPr bwMode="auto">
            <a:xfrm>
              <a:off x="6685655" y="2528908"/>
              <a:ext cx="2788385"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Identity</a:t>
              </a:r>
            </a:p>
          </p:txBody>
        </p:sp>
        <p:sp>
          <p:nvSpPr>
            <p:cNvPr id="124" name="Rectangle 123" hidden="1"/>
            <p:cNvSpPr/>
            <p:nvPr/>
          </p:nvSpPr>
          <p:spPr bwMode="auto">
            <a:xfrm>
              <a:off x="7481524"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5" name="Rectangle 124" hidden="1"/>
            <p:cNvSpPr/>
            <p:nvPr/>
          </p:nvSpPr>
          <p:spPr bwMode="auto">
            <a:xfrm>
              <a:off x="8231218"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0" name="Group 29"/>
          <p:cNvGrpSpPr/>
          <p:nvPr/>
        </p:nvGrpSpPr>
        <p:grpSpPr>
          <a:xfrm>
            <a:off x="5636263" y="2032224"/>
            <a:ext cx="1666494" cy="642409"/>
            <a:chOff x="3774183" y="2528908"/>
            <a:chExt cx="2803314" cy="3209357"/>
          </a:xfrm>
        </p:grpSpPr>
        <p:sp>
          <p:nvSpPr>
            <p:cNvPr id="65" name="Rectangle 64"/>
            <p:cNvSpPr/>
            <p:nvPr/>
          </p:nvSpPr>
          <p:spPr bwMode="auto">
            <a:xfrm>
              <a:off x="3774183" y="2528908"/>
              <a:ext cx="2803314"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Integration</a:t>
              </a:r>
            </a:p>
          </p:txBody>
        </p:sp>
        <p:sp>
          <p:nvSpPr>
            <p:cNvPr id="122" name="Rectangle 121" hidden="1"/>
            <p:cNvSpPr/>
            <p:nvPr/>
          </p:nvSpPr>
          <p:spPr bwMode="auto">
            <a:xfrm>
              <a:off x="4613923"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3" name="Rectangle 122" hidden="1"/>
            <p:cNvSpPr/>
            <p:nvPr/>
          </p:nvSpPr>
          <p:spPr bwMode="auto">
            <a:xfrm>
              <a:off x="5363617"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32" name="Group 31"/>
          <p:cNvGrpSpPr/>
          <p:nvPr/>
        </p:nvGrpSpPr>
        <p:grpSpPr>
          <a:xfrm>
            <a:off x="7324539" y="2034006"/>
            <a:ext cx="1666494" cy="643150"/>
            <a:chOff x="9569698" y="2528908"/>
            <a:chExt cx="2777809" cy="3213059"/>
          </a:xfrm>
        </p:grpSpPr>
        <p:sp>
          <p:nvSpPr>
            <p:cNvPr id="85" name="Rectangle 84"/>
            <p:cNvSpPr/>
            <p:nvPr/>
          </p:nvSpPr>
          <p:spPr bwMode="auto">
            <a:xfrm>
              <a:off x="9569698" y="2528908"/>
              <a:ext cx="2777809"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Data</a:t>
              </a:r>
            </a:p>
          </p:txBody>
        </p:sp>
        <p:sp>
          <p:nvSpPr>
            <p:cNvPr id="126" name="Rectangle 125" hidden="1"/>
            <p:cNvSpPr/>
            <p:nvPr/>
          </p:nvSpPr>
          <p:spPr bwMode="auto">
            <a:xfrm>
              <a:off x="10394967"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27" name="Rectangle 126" hidden="1"/>
            <p:cNvSpPr/>
            <p:nvPr/>
          </p:nvSpPr>
          <p:spPr bwMode="auto">
            <a:xfrm>
              <a:off x="11144661"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nvGrpSpPr>
          <p:cNvPr id="103" name="Group 102"/>
          <p:cNvGrpSpPr/>
          <p:nvPr/>
        </p:nvGrpSpPr>
        <p:grpSpPr>
          <a:xfrm>
            <a:off x="3947987" y="2685497"/>
            <a:ext cx="5042960" cy="747992"/>
            <a:chOff x="3764186" y="-654202"/>
            <a:chExt cx="8585337" cy="1296364"/>
          </a:xfrm>
        </p:grpSpPr>
        <p:sp>
          <p:nvSpPr>
            <p:cNvPr id="111" name="Rectangle 110"/>
            <p:cNvSpPr/>
            <p:nvPr/>
          </p:nvSpPr>
          <p:spPr bwMode="auto">
            <a:xfrm>
              <a:off x="3764186" y="-654202"/>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err="1">
                  <a:solidFill>
                    <a:srgbClr val="FFFFFF"/>
                  </a:solidFill>
                  <a:latin typeface="Segoe UI Light"/>
                  <a:ea typeface="Segoe UI" pitchFamily="34" charset="0"/>
                  <a:cs typeface="Segoe UI" pitchFamily="34" charset="0"/>
                </a:rPr>
                <a:t>IaaS</a:t>
              </a:r>
              <a:r>
                <a:rPr lang="en-US" sz="2353" spc="-75" dirty="0">
                  <a:solidFill>
                    <a:srgbClr val="FFFFFF"/>
                  </a:solidFill>
                  <a:latin typeface="Segoe UI Light"/>
                  <a:ea typeface="Segoe UI" pitchFamily="34" charset="0"/>
                  <a:cs typeface="Segoe UI" pitchFamily="34" charset="0"/>
                </a:rPr>
                <a:t> + </a:t>
              </a:r>
              <a:r>
                <a:rPr lang="en-US" sz="2353" spc="-75" dirty="0" err="1">
                  <a:solidFill>
                    <a:srgbClr val="FFFFFF"/>
                  </a:solidFill>
                  <a:latin typeface="Segoe UI Light"/>
                  <a:ea typeface="Segoe UI" pitchFamily="34" charset="0"/>
                  <a:cs typeface="Segoe UI" pitchFamily="34" charset="0"/>
                </a:rPr>
                <a:t>PaaS</a:t>
              </a:r>
              <a:endParaRPr lang="en-US" sz="2353" spc="-75" dirty="0">
                <a:solidFill>
                  <a:srgbClr val="FFFFFF"/>
                </a:solidFill>
                <a:latin typeface="Segoe UI Light"/>
                <a:ea typeface="Segoe UI" pitchFamily="34" charset="0"/>
                <a:cs typeface="Segoe UI" pitchFamily="34" charset="0"/>
              </a:endParaRPr>
            </a:p>
          </p:txBody>
        </p:sp>
        <p:grpSp>
          <p:nvGrpSpPr>
            <p:cNvPr id="106" name="Group 105"/>
            <p:cNvGrpSpPr/>
            <p:nvPr/>
          </p:nvGrpSpPr>
          <p:grpSpPr>
            <a:xfrm>
              <a:off x="4632139" y="524531"/>
              <a:ext cx="6777982" cy="117631"/>
              <a:chOff x="4632139" y="513171"/>
              <a:chExt cx="6777982" cy="117631"/>
            </a:xfrm>
          </p:grpSpPr>
          <p:sp>
            <p:nvSpPr>
              <p:cNvPr id="107" name="Rectangle 106" hidden="1"/>
              <p:cNvSpPr/>
              <p:nvPr/>
            </p:nvSpPr>
            <p:spPr bwMode="auto">
              <a:xfrm>
                <a:off x="463213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8" name="Rectangle 107" hidden="1"/>
              <p:cNvSpPr/>
              <p:nvPr/>
            </p:nvSpPr>
            <p:spPr bwMode="auto">
              <a:xfrm>
                <a:off x="5381834"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09" name="Rectangle 108" hidden="1"/>
              <p:cNvSpPr/>
              <p:nvPr/>
            </p:nvSpPr>
            <p:spPr bwMode="auto">
              <a:xfrm>
                <a:off x="1018902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0" name="Rectangle 109" hidden="1"/>
              <p:cNvSpPr/>
              <p:nvPr/>
            </p:nvSpPr>
            <p:spPr bwMode="auto">
              <a:xfrm>
                <a:off x="10938722"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3" name="Rectangle 112" hidden="1"/>
              <p:cNvSpPr/>
              <p:nvPr/>
            </p:nvSpPr>
            <p:spPr bwMode="auto">
              <a:xfrm>
                <a:off x="7433387"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sp>
            <p:nvSpPr>
              <p:cNvPr id="114" name="Rectangle 113" hidden="1"/>
              <p:cNvSpPr/>
              <p:nvPr/>
            </p:nvSpPr>
            <p:spPr bwMode="auto">
              <a:xfrm>
                <a:off x="8183081"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endParaRPr lang="en-US" sz="2353" spc="-75" dirty="0">
                  <a:solidFill>
                    <a:srgbClr val="FFFFFF"/>
                  </a:solidFill>
                  <a:latin typeface="Segoe UI Light"/>
                  <a:ea typeface="Segoe UI" pitchFamily="34" charset="0"/>
                  <a:cs typeface="Segoe UI" pitchFamily="34" charset="0"/>
                </a:endParaRPr>
              </a:p>
            </p:txBody>
          </p:sp>
        </p:grpSp>
      </p:grpSp>
      <p:sp>
        <p:nvSpPr>
          <p:cNvPr id="60" name="Rectangle 59"/>
          <p:cNvSpPr/>
          <p:nvPr/>
        </p:nvSpPr>
        <p:spPr bwMode="auto">
          <a:xfrm>
            <a:off x="3947987" y="3398167"/>
            <a:ext cx="5042960" cy="81356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01695" tIns="67232" rIns="201695" bIns="67232" rtlCol="0" anchor="ctr" anchorCtr="0"/>
          <a:lstStyle/>
          <a:p>
            <a:pPr defTabSz="685529"/>
            <a:r>
              <a:rPr lang="en-US" sz="2353" spc="-75" dirty="0">
                <a:solidFill>
                  <a:srgbClr val="FFFFFF"/>
                </a:solidFill>
                <a:latin typeface="Segoe UI Light"/>
                <a:ea typeface="Segoe UI" pitchFamily="34" charset="0"/>
                <a:cs typeface="Segoe UI" pitchFamily="34" charset="0"/>
              </a:rPr>
              <a:t>Microsoft Cloud Infrastructure</a:t>
            </a: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6" y="2104212"/>
            <a:ext cx="4037770" cy="968669"/>
          </a:xfrm>
          <a:prstGeom prst="rect">
            <a:avLst/>
          </a:prstGeom>
        </p:spPr>
      </p:pic>
    </p:spTree>
    <p:extLst>
      <p:ext uri="{BB962C8B-B14F-4D97-AF65-F5344CB8AC3E}">
        <p14:creationId xmlns:p14="http://schemas.microsoft.com/office/powerpoint/2010/main" val="409663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1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0" y="-476250"/>
            <a:ext cx="9144000" cy="6096000"/>
          </a:xfrm>
          <a:prstGeom prst="rect">
            <a:avLst/>
          </a:prstGeom>
        </p:spPr>
      </p:pic>
      <p:sp>
        <p:nvSpPr>
          <p:cNvPr id="4" name="TextBox 6"/>
          <p:cNvSpPr txBox="1"/>
          <p:nvPr/>
        </p:nvSpPr>
        <p:spPr>
          <a:xfrm>
            <a:off x="297799" y="1374380"/>
            <a:ext cx="1714500" cy="1714500"/>
          </a:xfrm>
          <a:prstGeom prst="rect">
            <a:avLst/>
          </a:prstGeom>
          <a:solidFill>
            <a:srgbClr val="681684">
              <a:alpha val="85000"/>
            </a:srgbClr>
          </a:solidFill>
        </p:spPr>
        <p:txBody>
          <a:bodyPr wrap="square" lIns="68580" tIns="68580" rIns="68580" bIns="68580" rtlCol="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en-US" sz="2700" kern="0" dirty="0">
                <a:solidFill>
                  <a:prstClr val="white"/>
                </a:solidFill>
                <a:latin typeface="Segoe UI Light" pitchFamily="34" charset="0"/>
                <a:cs typeface="Segoe UI" pitchFamily="34" charset="0"/>
              </a:rPr>
              <a:t>Devices</a:t>
            </a:r>
          </a:p>
        </p:txBody>
      </p:sp>
      <p:sp>
        <p:nvSpPr>
          <p:cNvPr id="6" name="TextBox 8"/>
          <p:cNvSpPr txBox="1"/>
          <p:nvPr/>
        </p:nvSpPr>
        <p:spPr>
          <a:xfrm>
            <a:off x="297799" y="3226040"/>
            <a:ext cx="1714500" cy="1714500"/>
          </a:xfrm>
          <a:prstGeom prst="rect">
            <a:avLst/>
          </a:prstGeom>
          <a:solidFill>
            <a:srgbClr val="681684">
              <a:alpha val="85000"/>
            </a:srgbClr>
          </a:solidFill>
        </p:spPr>
        <p:txBody>
          <a:bodyPr wrap="square" lIns="68580" tIns="68580" rIns="68580" bIns="68580" rtlCol="0" anchor="b" anchorCtr="0">
            <a:noAutofit/>
          </a:bodyPr>
          <a:lstStyle>
            <a:defPPr>
              <a:defRPr lang="en-US"/>
            </a:defPPr>
            <a:lvl1pPr marR="0" lvl="0" indent="0" algn="r" defTabSz="914400" fontAlgn="auto">
              <a:lnSpc>
                <a:spcPct val="100000"/>
              </a:lnSpc>
              <a:spcBef>
                <a:spcPts val="0"/>
              </a:spcBef>
              <a:spcAft>
                <a:spcPts val="0"/>
              </a:spcAft>
              <a:buClrTx/>
              <a:buSzTx/>
              <a:buFontTx/>
              <a:buNone/>
              <a:tabLst/>
              <a:defRPr sz="3600" kern="0">
                <a:solidFill>
                  <a:prstClr val="white"/>
                </a:solidFill>
                <a:latin typeface="Segoe UI Light" pitchFamily="34" charset="0"/>
                <a:cs typeface="Segoe UI"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2700" dirty="0"/>
              <a:t>Services</a:t>
            </a:r>
          </a:p>
        </p:txBody>
      </p:sp>
    </p:spTree>
    <p:extLst>
      <p:ext uri="{BB962C8B-B14F-4D97-AF65-F5344CB8AC3E}">
        <p14:creationId xmlns:p14="http://schemas.microsoft.com/office/powerpoint/2010/main" val="353914416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318357" y="1919544"/>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4" name="Rectangle 13"/>
          <p:cNvSpPr/>
          <p:nvPr/>
        </p:nvSpPr>
        <p:spPr bwMode="auto">
          <a:xfrm>
            <a:off x="875292" y="1903403"/>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3" name="Rectangle 12"/>
          <p:cNvSpPr/>
          <p:nvPr/>
        </p:nvSpPr>
        <p:spPr bwMode="auto">
          <a:xfrm>
            <a:off x="3066032" y="191954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2" name="Rectangle 11"/>
          <p:cNvSpPr/>
          <p:nvPr/>
        </p:nvSpPr>
        <p:spPr bwMode="auto">
          <a:xfrm>
            <a:off x="5249832" y="191954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566154" y="2107025"/>
            <a:ext cx="710735" cy="710735"/>
          </a:xfrm>
          <a:prstGeom prst="rect">
            <a:avLst/>
          </a:prstGeom>
          <a:effectLst>
            <a:outerShdw blurRad="50800" dist="50800" dir="5400000" algn="ctr" rotWithShape="0">
              <a:schemeClr val="bg1">
                <a:alpha val="13000"/>
              </a:schemeClr>
            </a:outerShdw>
          </a:effectLst>
        </p:spPr>
      </p:pic>
      <p:sp>
        <p:nvSpPr>
          <p:cNvPr id="3" name="TextBox 2"/>
          <p:cNvSpPr txBox="1"/>
          <p:nvPr/>
        </p:nvSpPr>
        <p:spPr>
          <a:xfrm>
            <a:off x="7492897" y="2985539"/>
            <a:ext cx="85725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web</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11997" y="2005193"/>
            <a:ext cx="914400" cy="914400"/>
          </a:xfrm>
          <a:prstGeom prst="rect">
            <a:avLst/>
          </a:prstGeom>
        </p:spPr>
      </p:pic>
      <p:sp>
        <p:nvSpPr>
          <p:cNvPr id="7" name="TextBox 6"/>
          <p:cNvSpPr txBox="1"/>
          <p:nvPr/>
        </p:nvSpPr>
        <p:spPr>
          <a:xfrm>
            <a:off x="2692153" y="2985539"/>
            <a:ext cx="1954091" cy="461665"/>
          </a:xfrm>
          <a:prstGeom prst="rect">
            <a:avLst/>
          </a:prstGeom>
          <a:noFill/>
        </p:spPr>
        <p:txBody>
          <a:bodyPr wrap="square" rtlCol="0">
            <a:spAutoFit/>
          </a:bodyPr>
          <a:lstStyle/>
          <a:p>
            <a:r>
              <a:rPr lang="en-US" sz="2400" dirty="0" err="1">
                <a:gradFill>
                  <a:gsLst>
                    <a:gs pos="0">
                      <a:schemeClr val="tx1"/>
                    </a:gs>
                    <a:gs pos="100000">
                      <a:schemeClr val="tx1"/>
                    </a:gs>
                  </a:gsLst>
                  <a:lin ang="5400000" scaled="0"/>
                </a:gradFill>
              </a:rPr>
              <a:t>dev</a:t>
            </a:r>
            <a:r>
              <a:rPr lang="en-US" sz="2400" dirty="0">
                <a:gradFill>
                  <a:gsLst>
                    <a:gs pos="0">
                      <a:schemeClr val="tx1"/>
                    </a:gs>
                    <a:gs pos="100000">
                      <a:schemeClr val="tx1"/>
                    </a:gs>
                  </a:gsLst>
                  <a:lin ang="5400000" scaled="0"/>
                </a:gradFill>
              </a:rPr>
              <a:t>, test, run</a:t>
            </a: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1257" y="1989052"/>
            <a:ext cx="914400" cy="914400"/>
          </a:xfrm>
          <a:prstGeom prst="rect">
            <a:avLst/>
          </a:prstGeom>
        </p:spPr>
      </p:pic>
      <p:sp>
        <p:nvSpPr>
          <p:cNvPr id="9" name="TextBox 8"/>
          <p:cNvSpPr txBox="1"/>
          <p:nvPr/>
        </p:nvSpPr>
        <p:spPr>
          <a:xfrm>
            <a:off x="502365" y="2953254"/>
            <a:ext cx="198316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extend</a:t>
            </a:r>
          </a:p>
        </p:txBody>
      </p:sp>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95797" y="2005194"/>
            <a:ext cx="914400" cy="914400"/>
          </a:xfrm>
          <a:prstGeom prst="rect">
            <a:avLst/>
          </a:prstGeom>
        </p:spPr>
      </p:pic>
      <p:sp>
        <p:nvSpPr>
          <p:cNvPr id="11" name="TextBox 10"/>
          <p:cNvSpPr txBox="1"/>
          <p:nvPr/>
        </p:nvSpPr>
        <p:spPr>
          <a:xfrm>
            <a:off x="5243607" y="2962847"/>
            <a:ext cx="1218780" cy="461665"/>
          </a:xfrm>
          <a:prstGeom prst="rect">
            <a:avLst/>
          </a:prstGeom>
          <a:noFill/>
        </p:spPr>
        <p:txBody>
          <a:bodyPr wrap="square" rtlCol="0">
            <a:spAutoFit/>
          </a:bodyPr>
          <a:lstStyle/>
          <a:p>
            <a:pPr algn="ctr"/>
            <a:r>
              <a:rPr lang="en-US" sz="2400" dirty="0">
                <a:gradFill>
                  <a:gsLst>
                    <a:gs pos="0">
                      <a:schemeClr val="tx1"/>
                    </a:gs>
                    <a:gs pos="100000">
                      <a:schemeClr val="tx1"/>
                    </a:gs>
                  </a:gsLst>
                  <a:lin ang="5400000" scaled="0"/>
                </a:gradFill>
              </a:rPr>
              <a:t>mobile</a:t>
            </a:r>
          </a:p>
        </p:txBody>
      </p:sp>
    </p:spTree>
    <p:extLst>
      <p:ext uri="{BB962C8B-B14F-4D97-AF65-F5344CB8AC3E}">
        <p14:creationId xmlns:p14="http://schemas.microsoft.com/office/powerpoint/2010/main" val="27753203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382422" y="-1"/>
            <a:ext cx="4761578" cy="5192973"/>
          </a:xfrm>
          <a:prstGeom prst="rect">
            <a:avLst/>
          </a:prstGeom>
          <a:solidFill>
            <a:srgbClr val="68217A">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5284" tIns="60486" rIns="100806" bIns="50402" numCol="1" spcCol="0" rtlCol="0" fromWordArt="0" anchor="ctr" anchorCtr="0" forceAA="0" compatLnSpc="1">
            <a:prstTxWarp prst="textNoShape">
              <a:avLst/>
            </a:prstTxWarp>
            <a:noAutofit/>
          </a:bodyPr>
          <a:lstStyle/>
          <a:p>
            <a:pPr marL="0" lvl="1" algn="ctr" defTabSz="514007">
              <a:lnSpc>
                <a:spcPct val="80000"/>
              </a:lnSpc>
            </a:pPr>
            <a:endParaRPr lang="en-US" sz="1519" kern="0" spc="-56" dirty="0">
              <a:ln w="3175">
                <a:noFill/>
              </a:ln>
              <a:solidFill>
                <a:prstClr val="white"/>
              </a:solidFill>
              <a:latin typeface="Segoe UI Light"/>
              <a:cs typeface="Segoe UI" pitchFamily="34" charset="0"/>
            </a:endParaRPr>
          </a:p>
        </p:txBody>
      </p:sp>
      <p:sp>
        <p:nvSpPr>
          <p:cNvPr id="28" name="Rectangle 27"/>
          <p:cNvSpPr/>
          <p:nvPr/>
        </p:nvSpPr>
        <p:spPr bwMode="auto">
          <a:xfrm>
            <a:off x="6175831" y="2033538"/>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7" name="Title 4"/>
          <p:cNvSpPr txBox="1">
            <a:spLocks/>
          </p:cNvSpPr>
          <p:nvPr/>
        </p:nvSpPr>
        <p:spPr>
          <a:xfrm>
            <a:off x="330615" y="2235356"/>
            <a:ext cx="3703976" cy="619553"/>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3600" dirty="0"/>
              <a:t>Open Platform</a:t>
            </a:r>
          </a:p>
        </p:txBody>
      </p:sp>
      <p:sp>
        <p:nvSpPr>
          <p:cNvPr id="10" name="Rectangle 9"/>
          <p:cNvSpPr/>
          <p:nvPr/>
        </p:nvSpPr>
        <p:spPr bwMode="auto">
          <a:xfrm>
            <a:off x="6175831" y="7985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1" name="Picture 2" descr="node.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0450" y="2413801"/>
            <a:ext cx="975033" cy="26266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7546975" y="2028899"/>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16" name="Rectangle 15"/>
          <p:cNvSpPr/>
          <p:nvPr/>
        </p:nvSpPr>
        <p:spPr bwMode="auto">
          <a:xfrm>
            <a:off x="4803274" y="2028900"/>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17" name="Picture 12" descr="http://fc05.deviantart.net/fs70/i/2012/048/7/6/the_new_windows_logo__original_and_colored__by_dakirby309-d4q2ybv.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40460" y="2280144"/>
            <a:ext cx="531960" cy="5832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4804686"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2" name="Rectangle 21"/>
          <p:cNvSpPr/>
          <p:nvPr/>
        </p:nvSpPr>
        <p:spPr bwMode="auto">
          <a:xfrm>
            <a:off x="6175831"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sp>
        <p:nvSpPr>
          <p:cNvPr id="25" name="Rectangle 24"/>
          <p:cNvSpPr/>
          <p:nvPr/>
        </p:nvSpPr>
        <p:spPr bwMode="auto">
          <a:xfrm>
            <a:off x="7546975" y="3270276"/>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29" name="Picture 2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854986" y="3347798"/>
            <a:ext cx="590309" cy="805986"/>
          </a:xfrm>
          <a:prstGeom prst="rect">
            <a:avLst/>
          </a:prstGeom>
        </p:spPr>
      </p:pic>
      <p:sp>
        <p:nvSpPr>
          <p:cNvPr id="31" name="Rectangle 30"/>
          <p:cNvSpPr/>
          <p:nvPr/>
        </p:nvSpPr>
        <p:spPr bwMode="auto">
          <a:xfrm>
            <a:off x="7546975" y="801004"/>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85707" y="1097704"/>
            <a:ext cx="928869" cy="492301"/>
          </a:xfrm>
          <a:prstGeom prst="rect">
            <a:avLst/>
          </a:prstGeom>
        </p:spPr>
      </p:pic>
      <p:sp>
        <p:nvSpPr>
          <p:cNvPr id="33" name="Rectangle 32"/>
          <p:cNvSpPr/>
          <p:nvPr/>
        </p:nvSpPr>
        <p:spPr bwMode="auto">
          <a:xfrm>
            <a:off x="4801966" y="795365"/>
            <a:ext cx="1206332" cy="10856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51433" tIns="51435" rIns="51433" bIns="25717" numCol="1" rtlCol="0" anchor="ctr" anchorCtr="0" compatLnSpc="1">
            <a:prstTxWarp prst="textNoShape">
              <a:avLst/>
            </a:prstTxWarp>
          </a:bodyPr>
          <a:lstStyle/>
          <a:p>
            <a:pPr algn="ctr" defTabSz="514181" fontAlgn="base">
              <a:spcBef>
                <a:spcPct val="0"/>
              </a:spcBef>
              <a:spcAft>
                <a:spcPct val="0"/>
              </a:spcAft>
            </a:pPr>
            <a:endParaRPr lang="en-US" sz="1575" dirty="0">
              <a:gradFill>
                <a:gsLst>
                  <a:gs pos="0">
                    <a:srgbClr val="FFFFFF"/>
                  </a:gs>
                  <a:gs pos="100000">
                    <a:srgbClr val="FFFFFF"/>
                  </a:gs>
                </a:gsLst>
                <a:lin ang="5400000" scaled="0"/>
              </a:gradFill>
              <a:latin typeface="+mj-lt"/>
            </a:endParaRPr>
          </a:p>
        </p:txBody>
      </p:sp>
      <p:pic>
        <p:nvPicPr>
          <p:cNvPr id="35" name="Picture 2" descr="http://www.protenus.com/Portals/0/java%20logo.png"/>
          <p:cNvPicPr>
            <a:picLocks noChangeAspect="1" noChangeArrowheads="1"/>
          </p:cNvPicPr>
          <p:nvPr/>
        </p:nvPicPr>
        <p:blipFill>
          <a:blip r:embed="rId8" cstate="print">
            <a:biLevel thresh="25000"/>
          </a:blip>
          <a:srcRect/>
          <a:stretch>
            <a:fillRect/>
          </a:stretch>
        </p:blipFill>
        <p:spPr bwMode="auto">
          <a:xfrm>
            <a:off x="6539065" y="884305"/>
            <a:ext cx="448293" cy="886622"/>
          </a:xfrm>
          <a:prstGeom prst="rect">
            <a:avLst/>
          </a:prstGeom>
          <a:noFill/>
        </p:spPr>
      </p:pic>
      <p:pic>
        <p:nvPicPr>
          <p:cNvPr id="36" name="Picture 35"/>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34621" y="3423616"/>
            <a:ext cx="750518" cy="828950"/>
          </a:xfrm>
          <a:prstGeom prst="rect">
            <a:avLst/>
          </a:prstGeom>
        </p:spPr>
      </p:pic>
      <p:pic>
        <p:nvPicPr>
          <p:cNvPr id="21" name="Picture 4" descr="C:\Users\Sylvia\Documents\sylvia\logos\Python_White.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7639803" y="2440592"/>
            <a:ext cx="1036579" cy="30059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noChangeAspect="1"/>
          </p:cNvGrpSpPr>
          <p:nvPr/>
        </p:nvGrpSpPr>
        <p:grpSpPr>
          <a:xfrm>
            <a:off x="5038259" y="1183990"/>
            <a:ext cx="684904" cy="407988"/>
            <a:chOff x="8628483" y="-828604"/>
            <a:chExt cx="1218016" cy="725555"/>
          </a:xfrm>
        </p:grpSpPr>
        <p:pic>
          <p:nvPicPr>
            <p:cNvPr id="3" name="Picture 2"/>
            <p:cNvPicPr>
              <a:picLocks noChangeAspect="1"/>
            </p:cNvPicPr>
            <p:nvPr/>
          </p:nvPicPr>
          <p:blipFill rotWithShape="1">
            <a:blip r:embed="rId11"/>
            <a:srcRect l="61080"/>
            <a:stretch/>
          </p:blipFill>
          <p:spPr>
            <a:xfrm>
              <a:off x="8755811" y="-828604"/>
              <a:ext cx="1090688" cy="680253"/>
            </a:xfrm>
            <a:prstGeom prst="rect">
              <a:avLst/>
            </a:prstGeom>
          </p:spPr>
        </p:pic>
        <p:sp>
          <p:nvSpPr>
            <p:cNvPr id="4" name="TextBox 3"/>
            <p:cNvSpPr txBox="1"/>
            <p:nvPr/>
          </p:nvSpPr>
          <p:spPr>
            <a:xfrm>
              <a:off x="8628483" y="-404087"/>
              <a:ext cx="151091" cy="301038"/>
            </a:xfrm>
            <a:prstGeom prst="rect">
              <a:avLst/>
            </a:prstGeom>
            <a:noFill/>
          </p:spPr>
          <p:txBody>
            <a:bodyPr wrap="none" lIns="0" tIns="0" rIns="0" bIns="0" rtlCol="0">
              <a:spAutoFit/>
            </a:bodyPr>
            <a:lstStyle/>
            <a:p>
              <a:r>
                <a:rPr lang="en-US" sz="1100" dirty="0">
                  <a:solidFill>
                    <a:schemeClr val="bg1"/>
                  </a:solidFill>
                  <a:latin typeface="Segoe UI Light" pitchFamily="34" charset="0"/>
                </a:rPr>
                <a:t>●</a:t>
              </a:r>
              <a:endParaRPr lang="en-US" dirty="0">
                <a:solidFill>
                  <a:schemeClr val="bg1"/>
                </a:solidFill>
                <a:latin typeface="Segoe UI Light" pitchFamily="34" charset="0"/>
              </a:endParaRPr>
            </a:p>
          </p:txBody>
        </p:sp>
      </p:gr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81347" y="3531605"/>
            <a:ext cx="763727" cy="563039"/>
          </a:xfrm>
          <a:prstGeom prst="rect">
            <a:avLst/>
          </a:prstGeom>
        </p:spPr>
      </p:pic>
    </p:spTree>
    <p:extLst>
      <p:ext uri="{BB962C8B-B14F-4D97-AF65-F5344CB8AC3E}">
        <p14:creationId xmlns:p14="http://schemas.microsoft.com/office/powerpoint/2010/main" val="11735182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2720013" y="2261974"/>
            <a:ext cx="3703976" cy="619553"/>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4500" dirty="0">
                <a:solidFill>
                  <a:schemeClr val="tx1"/>
                </a:solidFill>
              </a:rPr>
              <a:t>Common Core</a:t>
            </a:r>
          </a:p>
        </p:txBody>
      </p:sp>
    </p:spTree>
    <p:extLst>
      <p:ext uri="{BB962C8B-B14F-4D97-AF65-F5344CB8AC3E}">
        <p14:creationId xmlns:p14="http://schemas.microsoft.com/office/powerpoint/2010/main" val="37538606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8217A">
            <a:alpha val="93000"/>
          </a:srgbClr>
        </a:solidFill>
        <a:effectLst/>
      </p:bgPr>
    </p:bg>
    <p:spTree>
      <p:nvGrpSpPr>
        <p:cNvPr id="1" name=""/>
        <p:cNvGrpSpPr/>
        <p:nvPr/>
      </p:nvGrpSpPr>
      <p:grpSpPr>
        <a:xfrm>
          <a:off x="0" y="0"/>
          <a:ext cx="0" cy="0"/>
          <a:chOff x="0" y="0"/>
          <a:chExt cx="0" cy="0"/>
        </a:xfrm>
      </p:grpSpPr>
      <p:sp>
        <p:nvSpPr>
          <p:cNvPr id="38" name="Rectangle 37"/>
          <p:cNvSpPr>
            <a:spLocks noChangeAspect="1"/>
          </p:cNvSpPr>
          <p:nvPr/>
        </p:nvSpPr>
        <p:spPr bwMode="auto">
          <a:xfrm>
            <a:off x="7161033" y="347147"/>
            <a:ext cx="1376384" cy="137638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0" name="Freeform 20"/>
          <p:cNvSpPr>
            <a:spLocks noChangeAspect="1" noEditPoints="1"/>
          </p:cNvSpPr>
          <p:nvPr/>
        </p:nvSpPr>
        <p:spPr bwMode="auto">
          <a:xfrm>
            <a:off x="9573772" y="1855936"/>
            <a:ext cx="480041" cy="3103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sp>
        <p:nvSpPr>
          <p:cNvPr id="21" name="Rectangle 20"/>
          <p:cNvSpPr>
            <a:spLocks noChangeAspect="1"/>
          </p:cNvSpPr>
          <p:nvPr/>
        </p:nvSpPr>
        <p:spPr bwMode="auto">
          <a:xfrm>
            <a:off x="2312381" y="356836"/>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360936" y="363823"/>
            <a:ext cx="752363" cy="7519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5"/>
          <p:cNvSpPr>
            <a:spLocks noChangeAspect="1"/>
          </p:cNvSpPr>
          <p:nvPr/>
        </p:nvSpPr>
        <p:spPr bwMode="auto">
          <a:xfrm>
            <a:off x="2312381" y="1244439"/>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3" name="Group 72"/>
          <p:cNvGrpSpPr/>
          <p:nvPr/>
        </p:nvGrpSpPr>
        <p:grpSpPr>
          <a:xfrm>
            <a:off x="2465838" y="1407849"/>
            <a:ext cx="497100" cy="520187"/>
            <a:chOff x="14527403" y="952813"/>
            <a:chExt cx="837988" cy="844990"/>
          </a:xfrm>
        </p:grpSpPr>
        <p:pic>
          <p:nvPicPr>
            <p:cNvPr id="18" name="Picture 1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grpSp>
      <p:sp>
        <p:nvSpPr>
          <p:cNvPr id="27" name="Rectangle 26"/>
          <p:cNvSpPr>
            <a:spLocks noChangeAspect="1"/>
          </p:cNvSpPr>
          <p:nvPr/>
        </p:nvSpPr>
        <p:spPr bwMode="auto">
          <a:xfrm>
            <a:off x="2312381" y="2146503"/>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2569296" y="2283034"/>
            <a:ext cx="290183" cy="540338"/>
          </a:xfrm>
          <a:prstGeom prst="rect">
            <a:avLst/>
          </a:prstGeom>
        </p:spPr>
      </p:pic>
      <p:sp>
        <p:nvSpPr>
          <p:cNvPr id="28" name="Rectangle 27"/>
          <p:cNvSpPr>
            <a:spLocks noChangeAspect="1"/>
          </p:cNvSpPr>
          <p:nvPr/>
        </p:nvSpPr>
        <p:spPr bwMode="auto">
          <a:xfrm>
            <a:off x="2312380" y="3061057"/>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3"/>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279822" y="632501"/>
            <a:ext cx="1138802" cy="7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0747" y="2857943"/>
            <a:ext cx="648497" cy="648497"/>
          </a:xfrm>
          <a:prstGeom prst="rect">
            <a:avLst/>
          </a:prstGeom>
        </p:spPr>
      </p:pic>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50747" y="2245498"/>
            <a:ext cx="660728" cy="660728"/>
          </a:xfrm>
          <a:prstGeom prst="rect">
            <a:avLst/>
          </a:prstGeom>
        </p:spPr>
      </p:pic>
      <p:sp>
        <p:nvSpPr>
          <p:cNvPr id="39" name="Rectangle 38"/>
          <p:cNvSpPr>
            <a:spLocks noChangeAspect="1"/>
          </p:cNvSpPr>
          <p:nvPr/>
        </p:nvSpPr>
        <p:spPr bwMode="auto">
          <a:xfrm>
            <a:off x="7161032" y="3392883"/>
            <a:ext cx="1376384" cy="137638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2" name="Picture 41"/>
          <p:cNvPicPr>
            <a:picLocks noChangeAspect="1"/>
          </p:cNvPicPr>
          <p:nvPr/>
        </p:nvPicPr>
        <p:blipFill rotWithShape="1">
          <a:blip r:embed="rId12" cstate="print">
            <a:extLst>
              <a:ext uri="{28A0092B-C50C-407E-A947-70E740481C1C}">
                <a14:useLocalDpi xmlns:a14="http://schemas.microsoft.com/office/drawing/2010/main" val="0"/>
              </a:ext>
            </a:extLst>
          </a:blip>
          <a:srcRect r="14563"/>
          <a:stretch/>
        </p:blipFill>
        <p:spPr>
          <a:xfrm>
            <a:off x="524463" y="515740"/>
            <a:ext cx="1702272" cy="612241"/>
          </a:xfrm>
          <a:prstGeom prst="rect">
            <a:avLst/>
          </a:prstGeom>
        </p:spPr>
      </p:pic>
      <p:pic>
        <p:nvPicPr>
          <p:cNvPr id="43" name="Picture 42"/>
          <p:cNvPicPr>
            <a:picLocks noChangeAspect="1"/>
          </p:cNvPicPr>
          <p:nvPr/>
        </p:nvPicPr>
        <p:blipFill rotWithShape="1">
          <a:blip r:embed="rId12" cstate="print">
            <a:extLst>
              <a:ext uri="{28A0092B-C50C-407E-A947-70E740481C1C}">
                <a14:useLocalDpi xmlns:a14="http://schemas.microsoft.com/office/drawing/2010/main" val="0"/>
              </a:ext>
            </a:extLst>
          </a:blip>
          <a:srcRect r="14464"/>
          <a:stretch/>
        </p:blipFill>
        <p:spPr>
          <a:xfrm>
            <a:off x="547891" y="1331291"/>
            <a:ext cx="1704245" cy="612241"/>
          </a:xfrm>
          <a:prstGeom prst="rect">
            <a:avLst/>
          </a:prstGeom>
        </p:spPr>
      </p:pic>
      <p:pic>
        <p:nvPicPr>
          <p:cNvPr id="44" name="Picture 14"/>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7375611" y="3664102"/>
            <a:ext cx="947225" cy="86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a:stCxn id="13" idx="3"/>
          </p:cNvCxnSpPr>
          <p:nvPr/>
        </p:nvCxnSpPr>
        <p:spPr>
          <a:xfrm flipV="1">
            <a:off x="6581899" y="2553204"/>
            <a:ext cx="1267324" cy="7033"/>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8" idx="2"/>
            <a:endCxn id="39" idx="0"/>
          </p:cNvCxnSpPr>
          <p:nvPr/>
        </p:nvCxnSpPr>
        <p:spPr>
          <a:xfrm flipH="1">
            <a:off x="7849224" y="1723531"/>
            <a:ext cx="1" cy="1669352"/>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397102" y="2547341"/>
            <a:ext cx="888962" cy="0"/>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7806" y="2266460"/>
            <a:ext cx="2219711" cy="571502"/>
          </a:xfrm>
          <a:prstGeom prst="rect">
            <a:avLst/>
          </a:prstGeom>
        </p:spPr>
      </p:pic>
      <p:sp>
        <p:nvSpPr>
          <p:cNvPr id="13" name="Rectangle 12"/>
          <p:cNvSpPr>
            <a:spLocks noChangeAspect="1"/>
          </p:cNvSpPr>
          <p:nvPr/>
        </p:nvSpPr>
        <p:spPr bwMode="auto">
          <a:xfrm>
            <a:off x="3957713" y="1652530"/>
            <a:ext cx="2624186" cy="181541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extBox 1"/>
          <p:cNvSpPr txBox="1"/>
          <p:nvPr/>
        </p:nvSpPr>
        <p:spPr>
          <a:xfrm>
            <a:off x="4004276" y="1714625"/>
            <a:ext cx="2534764" cy="1724575"/>
          </a:xfrm>
          <a:prstGeom prst="rect">
            <a:avLst/>
          </a:prstGeom>
          <a:noFill/>
        </p:spPr>
        <p:txBody>
          <a:bodyPr wrap="square" lIns="137160" tIns="109728" rIns="137160" bIns="109728" rtlCol="0">
            <a:spAutoFit/>
          </a:bodyPr>
          <a:lstStyle/>
          <a:p>
            <a:pPr algn="ctr">
              <a:lnSpc>
                <a:spcPct val="90000"/>
              </a:lnSpc>
              <a:spcAft>
                <a:spcPts val="450"/>
              </a:spcAft>
            </a:pPr>
            <a:r>
              <a:rPr lang="en-US" dirty="0">
                <a:latin typeface="+mj-lt"/>
              </a:rPr>
              <a:t>Programming skills</a:t>
            </a:r>
          </a:p>
          <a:p>
            <a:pPr algn="ctr">
              <a:lnSpc>
                <a:spcPct val="90000"/>
              </a:lnSpc>
              <a:spcAft>
                <a:spcPts val="450"/>
              </a:spcAft>
            </a:pPr>
            <a:r>
              <a:rPr lang="en-US" dirty="0">
                <a:latin typeface="+mj-lt"/>
              </a:rPr>
              <a:t>Development tools</a:t>
            </a:r>
          </a:p>
          <a:p>
            <a:pPr algn="ctr">
              <a:lnSpc>
                <a:spcPct val="90000"/>
              </a:lnSpc>
              <a:spcAft>
                <a:spcPts val="450"/>
              </a:spcAft>
            </a:pPr>
            <a:r>
              <a:rPr lang="en-US" dirty="0">
                <a:latin typeface="+mj-lt"/>
              </a:rPr>
              <a:t>Languages, frameworks</a:t>
            </a:r>
          </a:p>
          <a:p>
            <a:pPr algn="ctr">
              <a:lnSpc>
                <a:spcPct val="90000"/>
              </a:lnSpc>
              <a:spcAft>
                <a:spcPts val="450"/>
              </a:spcAft>
            </a:pPr>
            <a:r>
              <a:rPr lang="en-US" dirty="0">
                <a:latin typeface="+mj-lt"/>
              </a:rPr>
              <a:t>Components</a:t>
            </a:r>
          </a:p>
          <a:p>
            <a:pPr algn="ctr">
              <a:lnSpc>
                <a:spcPct val="90000"/>
              </a:lnSpc>
              <a:spcAft>
                <a:spcPts val="450"/>
              </a:spcAft>
            </a:pPr>
            <a:r>
              <a:rPr lang="en-US" dirty="0">
                <a:latin typeface="+mj-lt"/>
              </a:rPr>
              <a:t>Runtimes</a:t>
            </a:r>
          </a:p>
        </p:txBody>
      </p:sp>
      <p:sp>
        <p:nvSpPr>
          <p:cNvPr id="36" name="Rectangle 35"/>
          <p:cNvSpPr>
            <a:spLocks noChangeAspect="1"/>
          </p:cNvSpPr>
          <p:nvPr/>
        </p:nvSpPr>
        <p:spPr bwMode="auto">
          <a:xfrm>
            <a:off x="2314118" y="4000333"/>
            <a:ext cx="804017" cy="804017"/>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04903" y="3152560"/>
            <a:ext cx="623708" cy="623708"/>
          </a:xfrm>
          <a:prstGeom prst="rect">
            <a:avLst/>
          </a:prstGeom>
        </p:spPr>
      </p:pic>
      <p:cxnSp>
        <p:nvCxnSpPr>
          <p:cNvPr id="40" name="Straight Connector 39"/>
          <p:cNvCxnSpPr/>
          <p:nvPr/>
        </p:nvCxnSpPr>
        <p:spPr>
          <a:xfrm>
            <a:off x="3371405" y="805416"/>
            <a:ext cx="0" cy="3546821"/>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28265" y="4109268"/>
            <a:ext cx="587066" cy="587066"/>
          </a:xfrm>
          <a:prstGeom prst="rect">
            <a:avLst/>
          </a:prstGeom>
        </p:spPr>
      </p:pic>
      <p:pic>
        <p:nvPicPr>
          <p:cNvPr id="32" name="Picture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4043" y="4024246"/>
            <a:ext cx="1650371" cy="807950"/>
          </a:xfrm>
          <a:prstGeom prst="rect">
            <a:avLst/>
          </a:prstGeom>
        </p:spPr>
      </p:pic>
      <p:pic>
        <p:nvPicPr>
          <p:cNvPr id="34" name="Picture 3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38259" y="588562"/>
            <a:ext cx="2429218" cy="582774"/>
          </a:xfrm>
          <a:prstGeom prst="rect">
            <a:avLst/>
          </a:prstGeom>
        </p:spPr>
      </p:pic>
      <p:pic>
        <p:nvPicPr>
          <p:cNvPr id="35" name="Picture 34"/>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4654463" y="3806425"/>
            <a:ext cx="2487169" cy="585216"/>
          </a:xfrm>
          <a:prstGeom prst="rect">
            <a:avLst/>
          </a:prstGeom>
        </p:spPr>
      </p:pic>
      <p:pic>
        <p:nvPicPr>
          <p:cNvPr id="41" name="Picture 40"/>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062" y="3174671"/>
            <a:ext cx="2397579" cy="519407"/>
          </a:xfrm>
          <a:prstGeom prst="rect">
            <a:avLst/>
          </a:prstGeom>
        </p:spPr>
      </p:pic>
    </p:spTree>
    <p:extLst>
      <p:ext uri="{BB962C8B-B14F-4D97-AF65-F5344CB8AC3E}">
        <p14:creationId xmlns:p14="http://schemas.microsoft.com/office/powerpoint/2010/main" val="3346168527"/>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9" y="2416155"/>
            <a:ext cx="4218569" cy="215644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4287" y="1340"/>
            <a:ext cx="4567334" cy="5142161"/>
          </a:xfrm>
          <a:prstGeom prst="rect">
            <a:avLst/>
          </a:prstGeom>
        </p:spPr>
      </p:pic>
      <p:sp>
        <p:nvSpPr>
          <p:cNvPr id="14" name="Rectangle 13"/>
          <p:cNvSpPr/>
          <p:nvPr/>
        </p:nvSpPr>
        <p:spPr bwMode="auto">
          <a:xfrm>
            <a:off x="1" y="-3779"/>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Great device experiences …</a:t>
            </a:r>
          </a:p>
        </p:txBody>
      </p:sp>
      <p:sp>
        <p:nvSpPr>
          <p:cNvPr id="16" name="Rectangle 15"/>
          <p:cNvSpPr/>
          <p:nvPr/>
        </p:nvSpPr>
        <p:spPr bwMode="auto">
          <a:xfrm>
            <a:off x="4570810" y="3586966"/>
            <a:ext cx="4574286" cy="1556534"/>
          </a:xfrm>
          <a:prstGeom prst="rect">
            <a:avLst/>
          </a:prstGeom>
          <a:solidFill>
            <a:srgbClr val="68168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r>
              <a:rPr lang="en-US" sz="2800" kern="0" spc="-75" dirty="0">
                <a:ln w="3175">
                  <a:noFill/>
                </a:ln>
                <a:solidFill>
                  <a:prstClr val="white"/>
                </a:solidFill>
                <a:latin typeface="Segoe UI Light"/>
                <a:cs typeface="Segoe UI" pitchFamily="34" charset="0"/>
              </a:rPr>
              <a:t>… powered by services </a:t>
            </a:r>
          </a:p>
          <a:p>
            <a:pPr marL="0" lvl="1" algn="ctr" defTabSz="685326">
              <a:lnSpc>
                <a:spcPct val="80000"/>
              </a:lnSpc>
            </a:pPr>
            <a:r>
              <a:rPr lang="en-US" sz="2800" kern="0" spc="-75" dirty="0">
                <a:ln w="3175">
                  <a:noFill/>
                </a:ln>
                <a:solidFill>
                  <a:prstClr val="white"/>
                </a:solidFill>
                <a:latin typeface="Segoe UI Light"/>
                <a:cs typeface="Segoe UI" pitchFamily="34" charset="0"/>
              </a:rPr>
              <a:t>in the cloud</a:t>
            </a:r>
          </a:p>
        </p:txBody>
      </p:sp>
    </p:spTree>
    <p:extLst>
      <p:ext uri="{BB962C8B-B14F-4D97-AF65-F5344CB8AC3E}">
        <p14:creationId xmlns:p14="http://schemas.microsoft.com/office/powerpoint/2010/main" val="10648509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6560" y="2715172"/>
            <a:ext cx="4593056" cy="595548"/>
          </a:xfrm>
          <a:prstGeom prst="rect">
            <a:avLst/>
          </a:prstGeom>
          <a:noFill/>
        </p:spPr>
        <p:txBody>
          <a:bodyPr wrap="square" lIns="137160" tIns="109728" rIns="137160" bIns="109728" rtlCol="0">
            <a:spAutoFit/>
          </a:bodyPr>
          <a:lstStyle/>
          <a:p>
            <a:pPr>
              <a:lnSpc>
                <a:spcPct val="90000"/>
              </a:lnSpc>
              <a:spcAft>
                <a:spcPts val="450"/>
              </a:spcAft>
              <a:defRPr/>
            </a:pPr>
            <a:r>
              <a:rPr lang="en-US" sz="2700" kern="0" dirty="0">
                <a:solidFill>
                  <a:prstClr val="white"/>
                </a:solidFill>
                <a:latin typeface="Segoe UI Light" pitchFamily="34" charset="0"/>
                <a:cs typeface="Segoe UI" pitchFamily="34" charset="0"/>
              </a:rPr>
              <a:t>Better economics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673" y="1952137"/>
            <a:ext cx="3368898" cy="1239227"/>
          </a:xfrm>
          <a:prstGeom prst="rect">
            <a:avLst/>
          </a:prstGeom>
        </p:spPr>
      </p:pic>
      <p:sp>
        <p:nvSpPr>
          <p:cNvPr id="6" name="TextBox 5"/>
          <p:cNvSpPr txBox="1"/>
          <p:nvPr/>
        </p:nvSpPr>
        <p:spPr>
          <a:xfrm>
            <a:off x="4176561" y="1126888"/>
            <a:ext cx="3809401" cy="595548"/>
          </a:xfrm>
          <a:prstGeom prst="rect">
            <a:avLst/>
          </a:prstGeom>
          <a:noFill/>
        </p:spPr>
        <p:txBody>
          <a:bodyPr wrap="square" lIns="137160" tIns="109728" rIns="137160" bIns="109728"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sz="2700" dirty="0"/>
              <a:t>Create new experiences</a:t>
            </a:r>
          </a:p>
        </p:txBody>
      </p:sp>
      <p:sp>
        <p:nvSpPr>
          <p:cNvPr id="8" name="Rectangle 7"/>
          <p:cNvSpPr/>
          <p:nvPr/>
        </p:nvSpPr>
        <p:spPr>
          <a:xfrm>
            <a:off x="4176560" y="1922962"/>
            <a:ext cx="3529338" cy="595548"/>
          </a:xfrm>
          <a:prstGeom prst="rect">
            <a:avLst/>
          </a:prstGeom>
          <a:noFill/>
        </p:spPr>
        <p:txBody>
          <a:bodyPr wrap="square" lIns="137160" tIns="109728" rIns="137160" bIns="109728" rtlCol="0">
            <a:spAutoFit/>
          </a:bodyPr>
          <a:lstStyle/>
          <a:p>
            <a:pPr>
              <a:lnSpc>
                <a:spcPct val="90000"/>
              </a:lnSpc>
              <a:spcAft>
                <a:spcPts val="450"/>
              </a:spcAft>
            </a:pPr>
            <a:r>
              <a:rPr lang="en-US" sz="2700" kern="0" dirty="0">
                <a:solidFill>
                  <a:prstClr val="white"/>
                </a:solidFill>
                <a:latin typeface="Segoe UI Light" pitchFamily="34" charset="0"/>
                <a:cs typeface="Segoe UI" pitchFamily="34" charset="0"/>
              </a:rPr>
              <a:t>Reach more people</a:t>
            </a:r>
          </a:p>
        </p:txBody>
      </p:sp>
      <p:sp>
        <p:nvSpPr>
          <p:cNvPr id="7" name="TextBox 6"/>
          <p:cNvSpPr txBox="1"/>
          <p:nvPr/>
        </p:nvSpPr>
        <p:spPr>
          <a:xfrm>
            <a:off x="4176560" y="3485283"/>
            <a:ext cx="4593056" cy="595548"/>
          </a:xfrm>
          <a:prstGeom prst="rect">
            <a:avLst/>
          </a:prstGeom>
          <a:noFill/>
        </p:spPr>
        <p:txBody>
          <a:bodyPr wrap="square" lIns="137160" tIns="109728" rIns="137160" bIns="109728"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sz="2700" dirty="0"/>
              <a:t>Use what you know</a:t>
            </a:r>
          </a:p>
        </p:txBody>
      </p:sp>
    </p:spTree>
    <p:extLst>
      <p:ext uri="{BB962C8B-B14F-4D97-AF65-F5344CB8AC3E}">
        <p14:creationId xmlns:p14="http://schemas.microsoft.com/office/powerpoint/2010/main" val="356862369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a:xfrm>
            <a:off x="201929" y="891882"/>
            <a:ext cx="8740142" cy="939032"/>
          </a:xfrm>
        </p:spPr>
        <p:txBody>
          <a:bodyPr/>
          <a:lstStyle/>
          <a:p>
            <a:r>
              <a:rPr lang="en-US" dirty="0"/>
              <a:t>http://</a:t>
            </a:r>
            <a:r>
              <a:rPr lang="en-US" dirty="0" smtClean="0"/>
              <a:t>channel9.msdn.com/posts/Steve-Guggs-at-DevIntersection</a:t>
            </a:r>
          </a:p>
        </p:txBody>
      </p:sp>
    </p:spTree>
    <p:extLst>
      <p:ext uri="{BB962C8B-B14F-4D97-AF65-F5344CB8AC3E}">
        <p14:creationId xmlns:p14="http://schemas.microsoft.com/office/powerpoint/2010/main" val="38962581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6039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14" y="4324348"/>
            <a:ext cx="8850086" cy="780214"/>
          </a:xfrm>
          <a:prstGeom prst="rect">
            <a:avLst/>
          </a:prstGeom>
          <a:noFill/>
        </p:spPr>
        <p:txBody>
          <a:bodyPr wrap="square" lIns="182880" tIns="146304" rIns="182880" bIns="146304" rtlCol="0">
            <a:spAutoFit/>
          </a:bodyPr>
          <a:lstStyle/>
          <a:p>
            <a:pPr defTabSz="914400">
              <a:lnSpc>
                <a:spcPct val="150000"/>
              </a:lnSpc>
            </a:pPr>
            <a:r>
              <a:rPr lang="en-US" sz="700" dirty="0" smtClean="0">
                <a:solidFill>
                  <a:srgbClr val="FFFFFF">
                    <a:lumMod val="50000"/>
                  </a:srgbClr>
                </a:solidFill>
              </a:rPr>
              <a:t>The </a:t>
            </a:r>
            <a:r>
              <a:rPr lang="en-US" sz="700" dirty="0">
                <a:solidFill>
                  <a:srgbClr val="FFFFFF">
                    <a:lumMod val="50000"/>
                  </a:srgbClr>
                </a:solidFill>
              </a:rPr>
              <a:t>information herein is for informational purposes only and represents the current view of Microsoft Corporation as of the date of this presentation.  Because Microsoft must respond to changing market </a:t>
            </a:r>
            <a:r>
              <a:rPr lang="en-US" sz="700" dirty="0" smtClean="0">
                <a:solidFill>
                  <a:srgbClr val="FFFFFF">
                    <a:lumMod val="50000"/>
                  </a:srgbClr>
                </a:solidFill>
              </a:rPr>
              <a:t>conditions, it </a:t>
            </a:r>
            <a:r>
              <a:rPr lang="en-US" sz="700" dirty="0">
                <a:solidFill>
                  <a:srgbClr val="FFFFFF">
                    <a:lumMod val="50000"/>
                  </a:srgbClr>
                </a:solidFill>
              </a:rPr>
              <a:t>should not be interpreted to be a commitment on the part of Microsoft, and Microsoft cannot guarantee the accuracy of any information provided after the date of this presentation. </a:t>
            </a:r>
            <a:endParaRPr lang="en-US" sz="700" dirty="0" smtClean="0">
              <a:solidFill>
                <a:srgbClr val="FFFFFF">
                  <a:lumMod val="50000"/>
                </a:srgbClr>
              </a:solidFill>
            </a:endParaRPr>
          </a:p>
          <a:p>
            <a:pPr defTabSz="914400">
              <a:lnSpc>
                <a:spcPct val="150000"/>
              </a:lnSpc>
            </a:pPr>
            <a:r>
              <a:rPr lang="en-US" sz="700" dirty="0" smtClean="0">
                <a:solidFill>
                  <a:srgbClr val="FFFFFF">
                    <a:lumMod val="50000"/>
                  </a:srgbClr>
                </a:solidFill>
              </a:rPr>
              <a:t>MICROSOFT MAKES NO WARRANTIES, EXPRESS, IMPLIED OR STATUTORY, AS TO THE INFORMATION IN THIS PRESENTATION.</a:t>
            </a:r>
            <a:endParaRPr lang="en-US" sz="700" dirty="0">
              <a:solidFill>
                <a:srgbClr val="FFFFFF">
                  <a:lumMod val="50000"/>
                </a:srgbClr>
              </a:solidFill>
            </a:endParaRPr>
          </a:p>
        </p:txBody>
      </p:sp>
      <p:sp>
        <p:nvSpPr>
          <p:cNvPr id="4" name="TextBox 3"/>
          <p:cNvSpPr txBox="1"/>
          <p:nvPr/>
        </p:nvSpPr>
        <p:spPr>
          <a:xfrm>
            <a:off x="65314" y="4095750"/>
            <a:ext cx="8915400" cy="418576"/>
          </a:xfrm>
          <a:prstGeom prst="rect">
            <a:avLst/>
          </a:prstGeom>
          <a:noFill/>
        </p:spPr>
        <p:txBody>
          <a:bodyPr wrap="square" lIns="182880" tIns="146304" rIns="182880" bIns="146304" rtlCol="0">
            <a:spAutoFit/>
          </a:bodyPr>
          <a:lstStyle/>
          <a:p>
            <a:pPr defTabSz="914400">
              <a:spcAft>
                <a:spcPts val="600"/>
              </a:spcAft>
            </a:pPr>
            <a:r>
              <a:rPr lang="en-US" sz="800" dirty="0">
                <a:solidFill>
                  <a:srgbClr val="FFFFFF">
                    <a:lumMod val="50000"/>
                  </a:srgbClr>
                </a:solidFill>
              </a:rPr>
              <a:t>© 2013 Microsoft Corporation. All rights reserved. Microsoft, Windows, and other product names are or may be registered trademarks and/or trademarks in the U.S. and/or other countries</a:t>
            </a:r>
            <a:r>
              <a:rPr lang="en-US" sz="800" dirty="0" smtClean="0">
                <a:solidFill>
                  <a:srgbClr val="FFFFFF">
                    <a:lumMod val="50000"/>
                  </a:srgbClr>
                </a:solidFill>
              </a:rPr>
              <a:t>.</a:t>
            </a:r>
            <a:endParaRPr lang="en-US" sz="800" dirty="0">
              <a:solidFill>
                <a:srgbClr val="FFFFFF">
                  <a:lumMod val="50000"/>
                </a:srgb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399202"/>
            <a:ext cx="2470488" cy="696548"/>
          </a:xfrm>
          <a:prstGeom prst="rect">
            <a:avLst/>
          </a:prstGeom>
        </p:spPr>
      </p:pic>
    </p:spTree>
    <p:extLst>
      <p:ext uri="{BB962C8B-B14F-4D97-AF65-F5344CB8AC3E}">
        <p14:creationId xmlns:p14="http://schemas.microsoft.com/office/powerpoint/2010/main" val="8279352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72000" y="0"/>
            <a:ext cx="4572001" cy="5143500"/>
          </a:xfrm>
          <a:prstGeom prst="rect">
            <a:avLst/>
          </a:prstGeom>
          <a:solidFill>
            <a:srgbClr val="681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2714647" y="1845180"/>
            <a:ext cx="1376384" cy="1376384"/>
            <a:chOff x="3619529" y="2460239"/>
            <a:chExt cx="1835179" cy="1835179"/>
          </a:xfrm>
        </p:grpSpPr>
        <p:sp>
          <p:nvSpPr>
            <p:cNvPr id="12" name="Rectangle 11"/>
            <p:cNvSpPr>
              <a:spLocks noChangeAspect="1"/>
            </p:cNvSpPr>
            <p:nvPr/>
          </p:nvSpPr>
          <p:spPr bwMode="auto">
            <a:xfrm>
              <a:off x="3619529" y="2460239"/>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85482" y="2779413"/>
              <a:ext cx="1303275" cy="119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Freeform 20"/>
          <p:cNvSpPr>
            <a:spLocks noChangeAspect="1" noEditPoints="1"/>
          </p:cNvSpPr>
          <p:nvPr/>
        </p:nvSpPr>
        <p:spPr bwMode="auto">
          <a:xfrm>
            <a:off x="9573772" y="1855936"/>
            <a:ext cx="480041" cy="31038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516665" y="354247"/>
            <a:ext cx="916602" cy="9161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3771" y="1243490"/>
            <a:ext cx="480041" cy="480041"/>
          </a:xfrm>
          <a:prstGeom prst="rect">
            <a:avLst/>
          </a:prstGeom>
        </p:spPr>
      </p:pic>
      <p:grpSp>
        <p:nvGrpSpPr>
          <p:cNvPr id="73" name="Group 72"/>
          <p:cNvGrpSpPr/>
          <p:nvPr/>
        </p:nvGrpSpPr>
        <p:grpSpPr>
          <a:xfrm>
            <a:off x="5110936" y="1700192"/>
            <a:ext cx="628491" cy="633743"/>
            <a:chOff x="14527403" y="952813"/>
            <a:chExt cx="837988" cy="844990"/>
          </a:xfrm>
        </p:grpSpPr>
        <p:pic>
          <p:nvPicPr>
            <p:cNvPr id="18" name="Picture 1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9945" tIns="34973" rIns="69945" bIns="34973" numCol="1" anchor="t" anchorCtr="0" compatLnSpc="1">
              <a:prstTxWarp prst="textNoShape">
                <a:avLst/>
              </a:prstTxWarp>
            </a:bodyPr>
            <a:lstStyle/>
            <a:p>
              <a:pPr defTabSz="699464">
                <a:defRPr/>
              </a:pPr>
              <a:endParaRPr lang="en-US" sz="1071" kern="0" dirty="0">
                <a:solidFill>
                  <a:srgbClr val="FFFFFF"/>
                </a:solidFill>
              </a:endParaRPr>
            </a:p>
          </p:txBody>
        </p:sp>
      </p:grpSp>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5248417" y="2735278"/>
            <a:ext cx="353529" cy="658292"/>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0" y="3701497"/>
            <a:ext cx="715221" cy="715221"/>
          </a:xfrm>
          <a:prstGeom prst="rect">
            <a:avLst/>
          </a:prstGeom>
        </p:spPr>
      </p:pic>
      <p:pic>
        <p:nvPicPr>
          <p:cNvPr id="9" name="Picture 3"/>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7043605" y="2152695"/>
            <a:ext cx="1138802" cy="738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Straight Connector 29"/>
          <p:cNvCxnSpPr/>
          <p:nvPr/>
        </p:nvCxnSpPr>
        <p:spPr>
          <a:xfrm>
            <a:off x="5974966" y="1360974"/>
            <a:ext cx="946451" cy="1172398"/>
          </a:xfrm>
          <a:prstGeom prst="line">
            <a:avLst/>
          </a:prstGeom>
          <a:ln w="31750">
            <a:solidFill>
              <a:schemeClr val="bg1"/>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45926" y="1994875"/>
            <a:ext cx="975491" cy="538497"/>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932039" y="2533372"/>
            <a:ext cx="989378" cy="539820"/>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74966" y="2533372"/>
            <a:ext cx="946451" cy="1156564"/>
          </a:xfrm>
          <a:prstGeom prst="line">
            <a:avLst/>
          </a:prstGeom>
          <a:ln w="31750">
            <a:solidFill>
              <a:schemeClr val="bg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73384" y="3874654"/>
            <a:ext cx="2865766" cy="678647"/>
          </a:xfrm>
          <a:prstGeom prst="rect">
            <a:avLst/>
          </a:prstGeom>
          <a:noFill/>
        </p:spPr>
        <p:txBody>
          <a:bodyPr wrap="square" lIns="68580" tIns="109728" rIns="68580" bIns="109728" rtlCol="0">
            <a:spAutoFit/>
          </a:bodyPr>
          <a:lstStyle/>
          <a:p>
            <a:pPr>
              <a:lnSpc>
                <a:spcPct val="90000"/>
              </a:lnSpc>
              <a:spcAft>
                <a:spcPts val="450"/>
              </a:spcAft>
            </a:pPr>
            <a:r>
              <a:rPr lang="en-US" sz="3300" dirty="0">
                <a:solidFill>
                  <a:srgbClr val="FFFFFF"/>
                </a:solidFill>
                <a:latin typeface="Segoe UI Light"/>
              </a:rPr>
              <a:t>device/services</a:t>
            </a:r>
          </a:p>
        </p:txBody>
      </p:sp>
      <p:sp>
        <p:nvSpPr>
          <p:cNvPr id="57" name="TextBox 56"/>
          <p:cNvSpPr txBox="1"/>
          <p:nvPr/>
        </p:nvSpPr>
        <p:spPr>
          <a:xfrm>
            <a:off x="253376" y="617271"/>
            <a:ext cx="2552557" cy="678647"/>
          </a:xfrm>
          <a:prstGeom prst="rect">
            <a:avLst/>
          </a:prstGeom>
          <a:noFill/>
        </p:spPr>
        <p:txBody>
          <a:bodyPr wrap="square" lIns="137160" tIns="109728" rIns="137160" bIns="109728" rtlCol="0">
            <a:spAutoFit/>
          </a:bodyPr>
          <a:lstStyle/>
          <a:p>
            <a:pPr>
              <a:lnSpc>
                <a:spcPct val="90000"/>
              </a:lnSpc>
              <a:spcAft>
                <a:spcPts val="450"/>
              </a:spcAft>
            </a:pPr>
            <a:r>
              <a:rPr lang="en-US" sz="3300" dirty="0">
                <a:solidFill>
                  <a:srgbClr val="681684"/>
                </a:solidFill>
                <a:latin typeface="Segoe UI Light"/>
              </a:rPr>
              <a:t>client/server</a:t>
            </a:r>
          </a:p>
        </p:txBody>
      </p:sp>
      <p:cxnSp>
        <p:nvCxnSpPr>
          <p:cNvPr id="59" name="Straight Connector 58"/>
          <p:cNvCxnSpPr>
            <a:stCxn id="58" idx="3"/>
            <a:endCxn id="12" idx="1"/>
          </p:cNvCxnSpPr>
          <p:nvPr/>
        </p:nvCxnSpPr>
        <p:spPr>
          <a:xfrm>
            <a:off x="1719063" y="2533371"/>
            <a:ext cx="995584" cy="1"/>
          </a:xfrm>
          <a:prstGeom prst="line">
            <a:avLst/>
          </a:prstGeom>
          <a:ln w="31750">
            <a:solidFill>
              <a:srgbClr val="681684"/>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7" name="Picture 16"/>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9578123" y="253954"/>
            <a:ext cx="1024654" cy="85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0747" y="2857943"/>
            <a:ext cx="648497" cy="648497"/>
          </a:xfrm>
          <a:prstGeom prst="rect">
            <a:avLst/>
          </a:prstGeom>
        </p:spPr>
      </p:pic>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50747" y="2245498"/>
            <a:ext cx="660728" cy="660728"/>
          </a:xfrm>
          <a:prstGeom prst="rect">
            <a:avLst/>
          </a:prstGeom>
        </p:spPr>
      </p:pic>
      <p:grpSp>
        <p:nvGrpSpPr>
          <p:cNvPr id="65" name="Group 64"/>
          <p:cNvGrpSpPr/>
          <p:nvPr/>
        </p:nvGrpSpPr>
        <p:grpSpPr>
          <a:xfrm>
            <a:off x="342679" y="1845179"/>
            <a:ext cx="1376384" cy="1376384"/>
            <a:chOff x="456905" y="2460238"/>
            <a:chExt cx="1835179" cy="1835179"/>
          </a:xfrm>
        </p:grpSpPr>
        <p:sp>
          <p:nvSpPr>
            <p:cNvPr id="58" name="Rectangle 57"/>
            <p:cNvSpPr>
              <a:spLocks noChangeAspect="1"/>
            </p:cNvSpPr>
            <p:nvPr/>
          </p:nvSpPr>
          <p:spPr bwMode="auto">
            <a:xfrm>
              <a:off x="456905" y="2460238"/>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4" name="Picture 10"/>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25616" y="2841625"/>
              <a:ext cx="1062314"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522352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Devices</a:t>
            </a:r>
            <a:endParaRPr lang="en-US" dirty="0"/>
          </a:p>
        </p:txBody>
      </p:sp>
    </p:spTree>
    <p:extLst>
      <p:ext uri="{BB962C8B-B14F-4D97-AF65-F5344CB8AC3E}">
        <p14:creationId xmlns:p14="http://schemas.microsoft.com/office/powerpoint/2010/main" val="26163368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8202" y="4347496"/>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rgbClr val="FFFFFF"/>
                    </a:gs>
                    <a:gs pos="30000">
                      <a:srgbClr val="FFFFFF"/>
                    </a:gs>
                  </a:gsLst>
                  <a:lin ang="5400000" scaled="0"/>
                </a:gradFill>
                <a:latin typeface="Segoe UI Light"/>
              </a:rPr>
              <a:t>Developing for Windows </a:t>
            </a:r>
          </a:p>
        </p:txBody>
      </p:sp>
      <p:sp>
        <p:nvSpPr>
          <p:cNvPr id="4" name="Content Placeholder 2"/>
          <p:cNvSpPr txBox="1">
            <a:spLocks/>
          </p:cNvSpPr>
          <p:nvPr/>
        </p:nvSpPr>
        <p:spPr>
          <a:xfrm>
            <a:off x="168202" y="1603310"/>
            <a:ext cx="3845642" cy="1929759"/>
          </a:xfrm>
          <a:prstGeom prst="rect">
            <a:avLst/>
          </a:prstGeom>
          <a:noFill/>
        </p:spPr>
        <p:txBody>
          <a:bodyPr wrap="square" lIns="137160" tIns="109728" rIns="137160" bIns="109728" rtlCol="0">
            <a:spAutoFit/>
          </a:bodyPr>
          <a:lstStyle>
            <a:defPPr>
              <a:defRPr lang="en-US"/>
            </a:defPPr>
            <a:lvl1pPr>
              <a:lnSpc>
                <a:spcPct val="90000"/>
              </a:lnSpc>
              <a:spcAft>
                <a:spcPts val="600"/>
              </a:spcAft>
              <a:defRPr sz="4000">
                <a:gradFill>
                  <a:gsLst>
                    <a:gs pos="2917">
                      <a:schemeClr val="tx1"/>
                    </a:gs>
                    <a:gs pos="30000">
                      <a:schemeClr val="tx1"/>
                    </a:gs>
                  </a:gsLst>
                  <a:lin ang="5400000" scaled="0"/>
                </a:gradFill>
                <a:latin typeface="+mj-lt"/>
              </a:defRPr>
            </a:lvl1pPr>
          </a:lstStyle>
          <a:p>
            <a:pPr algn="r">
              <a:spcBef>
                <a:spcPts val="1800"/>
              </a:spcBef>
              <a:spcAft>
                <a:spcPts val="0"/>
              </a:spcAft>
            </a:pPr>
            <a:r>
              <a:rPr lang="en-US" sz="3000" dirty="0">
                <a:gradFill>
                  <a:gsLst>
                    <a:gs pos="2917">
                      <a:srgbClr val="FFFFFF"/>
                    </a:gs>
                    <a:gs pos="30000">
                      <a:srgbClr val="FFFFFF"/>
                    </a:gs>
                  </a:gsLst>
                  <a:lin ang="5400000" scaled="0"/>
                </a:gradFill>
              </a:rPr>
              <a:t>Touch-first experience</a:t>
            </a:r>
          </a:p>
          <a:p>
            <a:pPr algn="r">
              <a:spcBef>
                <a:spcPts val="1800"/>
              </a:spcBef>
              <a:spcAft>
                <a:spcPts val="0"/>
              </a:spcAft>
            </a:pPr>
            <a:r>
              <a:rPr lang="en-US" sz="3000" dirty="0">
                <a:gradFill>
                  <a:gsLst>
                    <a:gs pos="2917">
                      <a:srgbClr val="FFFFFF"/>
                    </a:gs>
                    <a:gs pos="30000">
                      <a:srgbClr val="FFFFFF"/>
                    </a:gs>
                  </a:gsLst>
                  <a:lin ang="5400000" scaled="0"/>
                </a:gradFill>
              </a:rPr>
              <a:t>Integrated stores</a:t>
            </a:r>
          </a:p>
          <a:p>
            <a:pPr algn="r">
              <a:spcBef>
                <a:spcPts val="1800"/>
              </a:spcBef>
              <a:spcAft>
                <a:spcPts val="0"/>
              </a:spcAft>
            </a:pPr>
            <a:r>
              <a:rPr lang="en-US" sz="3000" dirty="0">
                <a:gradFill>
                  <a:gsLst>
                    <a:gs pos="2917">
                      <a:srgbClr val="FFFFFF"/>
                    </a:gs>
                    <a:gs pos="30000">
                      <a:srgbClr val="FFFFFF"/>
                    </a:gs>
                  </a:gsLst>
                  <a:lin ang="5400000" scaled="0"/>
                </a:gradFill>
              </a:rPr>
              <a:t>Existing skills, code</a:t>
            </a:r>
          </a:p>
        </p:txBody>
      </p:sp>
      <p:grpSp>
        <p:nvGrpSpPr>
          <p:cNvPr id="7" name="Group 6"/>
          <p:cNvGrpSpPr/>
          <p:nvPr/>
        </p:nvGrpSpPr>
        <p:grpSpPr>
          <a:xfrm>
            <a:off x="6745535" y="3717711"/>
            <a:ext cx="461794" cy="859650"/>
            <a:chOff x="10180651" y="2423341"/>
            <a:chExt cx="877741" cy="1633954"/>
          </a:xfrm>
        </p:grpSpPr>
        <p:pic>
          <p:nvPicPr>
            <p:cNvPr id="8" name="Picture 7" descr="C:\Users\Scott\Documents\Case Studies\Active Case Studies\Windows Phone 8 Reviewer's Guide\Screenshots\Working Screenshots\7 - Start Screen\7.7 - Kid's Corner\Kids Corner - Kids Start screen.png"/>
            <p:cNvPicPr>
              <a:picLocks noChangeAspect="1"/>
            </p:cNvPicPr>
            <p:nvPr/>
          </p:nvPicPr>
          <p:blipFill>
            <a:blip r:embed="rId3" cstate="print"/>
            <a:srcRect/>
            <a:stretch>
              <a:fillRect/>
            </a:stretch>
          </p:blipFill>
          <p:spPr bwMode="auto">
            <a:xfrm>
              <a:off x="10180651" y="2423341"/>
              <a:ext cx="877741" cy="1633954"/>
            </a:xfrm>
            <a:prstGeom prst="rect">
              <a:avLst/>
            </a:prstGeom>
            <a:noFill/>
            <a:ln w="9525">
              <a:noFill/>
              <a:miter lim="800000"/>
              <a:headEnd/>
              <a:tailEnd/>
            </a:ln>
            <a:effectLst>
              <a:outerShdw blurRad="88900" dist="139700" dir="5400000" algn="t" rotWithShape="0">
                <a:prstClr val="black">
                  <a:alpha val="32000"/>
                </a:prst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9751" y="2601853"/>
              <a:ext cx="718273" cy="1276929"/>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8495" y="65925"/>
            <a:ext cx="3069709" cy="1972649"/>
          </a:xfrm>
          <a:prstGeom prst="rect">
            <a:avLst/>
          </a:prstGeom>
          <a:effectLst>
            <a:outerShdw blurRad="88900" dist="177800" dir="5400000" algn="t" rotWithShape="0">
              <a:prstClr val="black">
                <a:alpha val="40000"/>
              </a:prstClr>
            </a:outerShdw>
          </a:effectLst>
        </p:spPr>
      </p:pic>
      <p:grpSp>
        <p:nvGrpSpPr>
          <p:cNvPr id="11" name="Group 10"/>
          <p:cNvGrpSpPr/>
          <p:nvPr/>
        </p:nvGrpSpPr>
        <p:grpSpPr>
          <a:xfrm>
            <a:off x="6100044" y="2262335"/>
            <a:ext cx="1767721" cy="1147756"/>
            <a:chOff x="5871319" y="2227287"/>
            <a:chExt cx="3359944" cy="2181564"/>
          </a:xfrm>
        </p:grpSpPr>
        <p:grpSp>
          <p:nvGrpSpPr>
            <p:cNvPr id="12" name="Group 11"/>
            <p:cNvGrpSpPr>
              <a:grpSpLocks noChangeAspect="1"/>
            </p:cNvGrpSpPr>
            <p:nvPr/>
          </p:nvGrpSpPr>
          <p:grpSpPr>
            <a:xfrm>
              <a:off x="5871319" y="2227287"/>
              <a:ext cx="3359944" cy="2181564"/>
              <a:chOff x="7906435" y="1684475"/>
              <a:chExt cx="5826337" cy="3782957"/>
            </a:xfrm>
          </p:grpSpPr>
          <p:pic>
            <p:nvPicPr>
              <p:cNvPr id="14" name="Picture 1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537015" y="2167073"/>
                <a:ext cx="4515924" cy="254811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6435" y="1684475"/>
                <a:ext cx="5826337" cy="3782957"/>
              </a:xfrm>
              <a:prstGeom prst="rect">
                <a:avLst/>
              </a:prstGeom>
            </p:spPr>
          </p:pic>
        </p:grpSp>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12385" y="2539175"/>
              <a:ext cx="2658069" cy="1434514"/>
            </a:xfrm>
            <a:prstGeom prst="rect">
              <a:avLst/>
            </a:prstGeom>
            <a:effectLst>
              <a:outerShdw blurRad="88900" dist="177800" dir="5400000" algn="t" rotWithShape="0">
                <a:prstClr val="black">
                  <a:alpha val="40000"/>
                </a:prstClr>
              </a:outerShdw>
            </a:effectLst>
          </p:spPr>
        </p:pic>
      </p:gr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81383" y="323955"/>
            <a:ext cx="1865324" cy="1048312"/>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0558" y="2426424"/>
            <a:ext cx="1398453" cy="776694"/>
          </a:xfrm>
          <a:prstGeom prst="rect">
            <a:avLst/>
          </a:prstGeom>
        </p:spPr>
      </p:pic>
      <p:pic>
        <p:nvPicPr>
          <p:cNvPr id="18" name="Picture 1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794956" y="3865831"/>
            <a:ext cx="377895" cy="6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7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379735" y="1697839"/>
            <a:ext cx="6313119" cy="2008505"/>
            <a:chOff x="1839646" y="2263784"/>
            <a:chExt cx="8417492" cy="2678007"/>
          </a:xfrm>
        </p:grpSpPr>
        <p:grpSp>
          <p:nvGrpSpPr>
            <p:cNvPr id="2" name="Group 1"/>
            <p:cNvGrpSpPr/>
            <p:nvPr/>
          </p:nvGrpSpPr>
          <p:grpSpPr>
            <a:xfrm>
              <a:off x="4596514" y="2263784"/>
              <a:ext cx="5660624" cy="2678007"/>
              <a:chOff x="384122" y="2371551"/>
              <a:chExt cx="5660624" cy="2678007"/>
            </a:xfrm>
          </p:grpSpPr>
          <p:sp>
            <p:nvSpPr>
              <p:cNvPr id="3" name="Rectangle 2"/>
              <p:cNvSpPr/>
              <p:nvPr/>
            </p:nvSpPr>
            <p:spPr bwMode="auto">
              <a:xfrm>
                <a:off x="384122" y="2371551"/>
                <a:ext cx="5660624" cy="61160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205740" tIns="0" rIns="68580" bIns="0" numCol="1" rtlCol="0" anchor="ctr" anchorCtr="0" compatLnSpc="1">
                <a:prstTxWarp prst="textNoShape">
                  <a:avLst/>
                </a:prstTxWarp>
              </a:bodyPr>
              <a:lstStyle/>
              <a:p>
                <a:pPr algn="ctr" defTabSz="685574" fontAlgn="base">
                  <a:spcBef>
                    <a:spcPct val="0"/>
                  </a:spcBef>
                  <a:spcAft>
                    <a:spcPct val="0"/>
                  </a:spcAft>
                </a:pPr>
                <a:r>
                  <a:rPr lang="en-US" sz="2400" dirty="0">
                    <a:solidFill>
                      <a:schemeClr val="tx1"/>
                    </a:solidFill>
                    <a:latin typeface="+mj-lt"/>
                  </a:rPr>
                  <a:t>Apps</a:t>
                </a:r>
              </a:p>
            </p:txBody>
          </p:sp>
          <p:sp>
            <p:nvSpPr>
              <p:cNvPr id="4" name="L-Shape 3"/>
              <p:cNvSpPr/>
              <p:nvPr/>
            </p:nvSpPr>
            <p:spPr bwMode="auto">
              <a:xfrm>
                <a:off x="385455" y="3045346"/>
                <a:ext cx="1838312"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500" b="1"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L-Shape 4"/>
              <p:cNvSpPr/>
              <p:nvPr/>
            </p:nvSpPr>
            <p:spPr bwMode="auto">
              <a:xfrm flipH="1">
                <a:off x="2287107" y="3045346"/>
                <a:ext cx="1816553"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500" b="1"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874965" y="3049525"/>
                <a:ext cx="2741359" cy="60716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b="1" dirty="0">
                  <a:gradFill>
                    <a:gsLst>
                      <a:gs pos="0">
                        <a:srgbClr val="FFFFFF"/>
                      </a:gs>
                      <a:gs pos="100000">
                        <a:srgbClr val="FFFFFF"/>
                      </a:gs>
                    </a:gsLst>
                    <a:lin ang="5400000" scaled="0"/>
                  </a:gradFill>
                </a:endParaRPr>
              </a:p>
            </p:txBody>
          </p:sp>
          <p:sp>
            <p:nvSpPr>
              <p:cNvPr id="7" name="TextBox 6"/>
              <p:cNvSpPr txBox="1"/>
              <p:nvPr/>
            </p:nvSpPr>
            <p:spPr>
              <a:xfrm>
                <a:off x="1994681" y="3193255"/>
                <a:ext cx="805435"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XAML</a:t>
                </a:r>
              </a:p>
            </p:txBody>
          </p:sp>
          <p:sp>
            <p:nvSpPr>
              <p:cNvPr id="8" name="TextBox 7"/>
              <p:cNvSpPr txBox="1"/>
              <p:nvPr/>
            </p:nvSpPr>
            <p:spPr>
              <a:xfrm>
                <a:off x="1177615" y="3733189"/>
                <a:ext cx="416013" cy="664797"/>
              </a:xfrm>
              <a:prstGeom prst="rect">
                <a:avLst/>
              </a:prstGeom>
              <a:noFill/>
            </p:spPr>
            <p:txBody>
              <a:bodyPr wrap="none" lIns="0" tIns="0" rIns="0" bIns="0" rtlCol="0" anchor="t" anchorCtr="0">
                <a:spAutoFit/>
              </a:bodyPr>
              <a:lstStyle/>
              <a:p>
                <a:pPr algn="ctr" defTabSz="685800">
                  <a:lnSpc>
                    <a:spcPct val="90000"/>
                  </a:lnSpc>
                </a:pPr>
                <a:r>
                  <a:rPr lang="en-US" b="1" spc="-113" dirty="0">
                    <a:gradFill>
                      <a:gsLst>
                        <a:gs pos="2500">
                          <a:srgbClr val="FFFFFF"/>
                        </a:gs>
                        <a:gs pos="33000">
                          <a:srgbClr val="FFFFFF"/>
                        </a:gs>
                      </a:gsLst>
                      <a:lin ang="5400000" scaled="0"/>
                    </a:gradFill>
                    <a:latin typeface="+mj-lt"/>
                  </a:rPr>
                  <a:t>C</a:t>
                </a:r>
              </a:p>
              <a:p>
                <a:pPr algn="ctr" defTabSz="685800">
                  <a:lnSpc>
                    <a:spcPct val="90000"/>
                  </a:lnSpc>
                </a:pPr>
                <a:r>
                  <a:rPr lang="en-US" b="1" spc="-113" dirty="0">
                    <a:gradFill>
                      <a:gsLst>
                        <a:gs pos="2500">
                          <a:srgbClr val="FFFFFF"/>
                        </a:gs>
                        <a:gs pos="33000">
                          <a:srgbClr val="FFFFFF"/>
                        </a:gs>
                      </a:gsLst>
                      <a:lin ang="5400000" scaled="0"/>
                    </a:gradFill>
                    <a:latin typeface="+mj-lt"/>
                  </a:rPr>
                  <a:t>C++</a:t>
                </a:r>
              </a:p>
            </p:txBody>
          </p:sp>
          <p:sp>
            <p:nvSpPr>
              <p:cNvPr id="9" name="TextBox 8"/>
              <p:cNvSpPr txBox="1"/>
              <p:nvPr/>
            </p:nvSpPr>
            <p:spPr>
              <a:xfrm>
                <a:off x="2566451" y="3746837"/>
                <a:ext cx="1257867" cy="664797"/>
              </a:xfrm>
              <a:prstGeom prst="rect">
                <a:avLst/>
              </a:prstGeom>
              <a:noFill/>
            </p:spPr>
            <p:txBody>
              <a:bodyPr wrap="none" lIns="0" tIns="0" rIns="0" bIns="0" rtlCol="0" anchor="t" anchorCtr="0">
                <a:spAutoFit/>
              </a:bodyPr>
              <a:lstStyle/>
              <a:p>
                <a:pPr algn="ctr" defTabSz="685800">
                  <a:lnSpc>
                    <a:spcPct val="90000"/>
                  </a:lnSpc>
                </a:pPr>
                <a:r>
                  <a:rPr lang="en-US" b="1" spc="-113" dirty="0">
                    <a:gradFill>
                      <a:gsLst>
                        <a:gs pos="2500">
                          <a:srgbClr val="FFFFFF"/>
                        </a:gs>
                        <a:gs pos="33000">
                          <a:srgbClr val="FFFFFF"/>
                        </a:gs>
                      </a:gsLst>
                      <a:lin ang="5400000" scaled="0"/>
                    </a:gradFill>
                    <a:latin typeface="+mj-lt"/>
                  </a:rPr>
                  <a:t>C#</a:t>
                </a:r>
              </a:p>
              <a:p>
                <a:pPr algn="ctr" defTabSz="685800">
                  <a:lnSpc>
                    <a:spcPct val="90000"/>
                  </a:lnSpc>
                </a:pPr>
                <a:r>
                  <a:rPr lang="en-US" b="1" spc="-113" dirty="0">
                    <a:gradFill>
                      <a:gsLst>
                        <a:gs pos="2500">
                          <a:srgbClr val="FFFFFF"/>
                        </a:gs>
                        <a:gs pos="33000">
                          <a:srgbClr val="FFFFFF"/>
                        </a:gs>
                      </a:gsLst>
                      <a:lin ang="5400000" scaled="0"/>
                    </a:gradFill>
                    <a:latin typeface="+mj-lt"/>
                  </a:rPr>
                  <a:t>Visual Basic</a:t>
                </a:r>
              </a:p>
            </p:txBody>
          </p:sp>
          <p:sp>
            <p:nvSpPr>
              <p:cNvPr id="10" name="Rectangle 9"/>
              <p:cNvSpPr/>
              <p:nvPr/>
            </p:nvSpPr>
            <p:spPr bwMode="auto">
              <a:xfrm>
                <a:off x="4166557" y="3045346"/>
                <a:ext cx="1878189" cy="562710"/>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sz="1500" b="1" dirty="0">
                  <a:solidFill>
                    <a:srgbClr val="681684"/>
                  </a:solidFill>
                </a:endParaRPr>
              </a:p>
            </p:txBody>
          </p:sp>
          <p:sp>
            <p:nvSpPr>
              <p:cNvPr id="11" name="TextBox 10"/>
              <p:cNvSpPr txBox="1"/>
              <p:nvPr/>
            </p:nvSpPr>
            <p:spPr>
              <a:xfrm>
                <a:off x="4697686" y="3128422"/>
                <a:ext cx="792611"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HTML</a:t>
                </a:r>
              </a:p>
            </p:txBody>
          </p:sp>
          <p:sp>
            <p:nvSpPr>
              <p:cNvPr id="12" name="Rectangle 11"/>
              <p:cNvSpPr/>
              <p:nvPr/>
            </p:nvSpPr>
            <p:spPr bwMode="auto">
              <a:xfrm>
                <a:off x="4166557" y="3681282"/>
                <a:ext cx="1878189" cy="739887"/>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b="1" dirty="0">
                  <a:solidFill>
                    <a:srgbClr val="681684"/>
                  </a:solidFill>
                  <a:latin typeface="+mj-lt"/>
                </a:endParaRPr>
              </a:p>
            </p:txBody>
          </p:sp>
          <p:sp>
            <p:nvSpPr>
              <p:cNvPr id="13" name="TextBox 12"/>
              <p:cNvSpPr txBox="1"/>
              <p:nvPr/>
            </p:nvSpPr>
            <p:spPr>
              <a:xfrm>
                <a:off x="4467239" y="3885335"/>
                <a:ext cx="1289071"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JavaScript</a:t>
                </a:r>
              </a:p>
            </p:txBody>
          </p:sp>
          <p:sp>
            <p:nvSpPr>
              <p:cNvPr id="14" name="Rectangle 13"/>
              <p:cNvSpPr/>
              <p:nvPr/>
            </p:nvSpPr>
            <p:spPr bwMode="auto">
              <a:xfrm>
                <a:off x="384122" y="4486848"/>
                <a:ext cx="5660624" cy="56271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68577" tIns="137160" rIns="68577" bIns="34289" numCol="1" rtlCol="0" anchor="t" anchorCtr="0" compatLnSpc="1">
                <a:prstTxWarp prst="textNoShape">
                  <a:avLst/>
                </a:prstTxWarp>
              </a:bodyPr>
              <a:lstStyle/>
              <a:p>
                <a:pPr defTabSz="685574" fontAlgn="base">
                  <a:spcBef>
                    <a:spcPct val="0"/>
                  </a:spcBef>
                  <a:spcAft>
                    <a:spcPct val="0"/>
                  </a:spcAft>
                </a:pPr>
                <a:endParaRPr lang="en-US" sz="1500" b="1" dirty="0">
                  <a:gradFill>
                    <a:gsLst>
                      <a:gs pos="0">
                        <a:srgbClr val="FFFFFF"/>
                      </a:gs>
                      <a:gs pos="100000">
                        <a:srgbClr val="FFFFFF"/>
                      </a:gs>
                    </a:gsLst>
                    <a:lin ang="5400000" scaled="0"/>
                  </a:gradFill>
                </a:endParaRPr>
              </a:p>
            </p:txBody>
          </p:sp>
          <p:sp>
            <p:nvSpPr>
              <p:cNvPr id="15" name="TextBox 14"/>
              <p:cNvSpPr txBox="1"/>
              <p:nvPr/>
            </p:nvSpPr>
            <p:spPr>
              <a:xfrm>
                <a:off x="2103701" y="4603577"/>
                <a:ext cx="2458879" cy="387799"/>
              </a:xfrm>
              <a:prstGeom prst="rect">
                <a:avLst/>
              </a:prstGeom>
              <a:noFill/>
            </p:spPr>
            <p:txBody>
              <a:bodyPr wrap="none" lIns="0" tIns="0" rIns="0" bIns="0" rtlCol="0" anchor="t" anchorCtr="0">
                <a:spAutoFit/>
              </a:bodyPr>
              <a:lstStyle/>
              <a:p>
                <a:pPr defTabSz="685800">
                  <a:lnSpc>
                    <a:spcPct val="90000"/>
                  </a:lnSpc>
                </a:pPr>
                <a:r>
                  <a:rPr lang="en-US" sz="2100" b="1" spc="-113" dirty="0">
                    <a:gradFill>
                      <a:gsLst>
                        <a:gs pos="2500">
                          <a:srgbClr val="FFFFFF"/>
                        </a:gs>
                        <a:gs pos="33000">
                          <a:srgbClr val="FFFFFF"/>
                        </a:gs>
                      </a:gsLst>
                      <a:lin ang="5400000" scaled="0"/>
                    </a:gradFill>
                    <a:latin typeface="+mj-lt"/>
                  </a:rPr>
                  <a:t>Windows Runtime</a:t>
                </a:r>
              </a:p>
            </p:txBody>
          </p:sp>
        </p:grpSp>
        <p:grpSp>
          <p:nvGrpSpPr>
            <p:cNvPr id="16" name="Group 15"/>
            <p:cNvGrpSpPr/>
            <p:nvPr/>
          </p:nvGrpSpPr>
          <p:grpSpPr>
            <a:xfrm>
              <a:off x="1839646" y="2270295"/>
              <a:ext cx="2671496" cy="2671496"/>
              <a:chOff x="1223203" y="1962647"/>
              <a:chExt cx="2671496" cy="2671496"/>
            </a:xfrm>
          </p:grpSpPr>
          <p:sp>
            <p:nvSpPr>
              <p:cNvPr id="17" name="Rectangle 16"/>
              <p:cNvSpPr/>
              <p:nvPr/>
            </p:nvSpPr>
            <p:spPr bwMode="auto">
              <a:xfrm>
                <a:off x="1223203" y="1962647"/>
                <a:ext cx="2671496" cy="2671496"/>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34289" rIns="68577" bIns="34289" numCol="1" rtlCol="0" anchor="b" anchorCtr="0" compatLnSpc="1">
                <a:prstTxWarp prst="textNoShape">
                  <a:avLst/>
                </a:prstTxWarp>
              </a:bodyPr>
              <a:lstStyle/>
              <a:p>
                <a:pPr defTabSz="685574" fontAlgn="base">
                  <a:spcBef>
                    <a:spcPct val="0"/>
                  </a:spcBef>
                  <a:spcAft>
                    <a:spcPct val="0"/>
                  </a:spcAft>
                </a:pPr>
                <a:r>
                  <a:rPr lang="en-US" sz="2400" dirty="0">
                    <a:gradFill>
                      <a:gsLst>
                        <a:gs pos="0">
                          <a:srgbClr val="FFFFFF"/>
                        </a:gs>
                        <a:gs pos="100000">
                          <a:srgbClr val="FFFFFF"/>
                        </a:gs>
                      </a:gsLst>
                      <a:lin ang="5400000" scaled="0"/>
                    </a:gradFill>
                    <a:latin typeface="+mj-lt"/>
                  </a:rPr>
                  <a:t>Windows</a:t>
                </a:r>
              </a:p>
            </p:txBody>
          </p:sp>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18780444">
                <a:off x="2041315" y="2497781"/>
                <a:ext cx="399294" cy="501746"/>
              </a:xfrm>
              <a:prstGeom prst="rect">
                <a:avLst/>
              </a:prstGeom>
            </p:spPr>
          </p:pic>
          <p:sp>
            <p:nvSpPr>
              <p:cNvPr id="19" name="Freeform 61"/>
              <p:cNvSpPr>
                <a:spLocks/>
              </p:cNvSpPr>
              <p:nvPr/>
            </p:nvSpPr>
            <p:spPr bwMode="auto">
              <a:xfrm rot="5400000">
                <a:off x="1729542" y="2109413"/>
                <a:ext cx="552451" cy="752407"/>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FFFFFF"/>
                  </a:solidFill>
                </a:endParaRPr>
              </a:p>
            </p:txBody>
          </p:sp>
          <p:sp>
            <p:nvSpPr>
              <p:cNvPr id="20" name="Freeform 20"/>
              <p:cNvSpPr>
                <a:spLocks noEditPoints="1"/>
              </p:cNvSpPr>
              <p:nvPr/>
            </p:nvSpPr>
            <p:spPr bwMode="auto">
              <a:xfrm>
                <a:off x="2138107" y="3136220"/>
                <a:ext cx="1153508" cy="74582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FFFFFF"/>
                  </a:solidFill>
                </a:endParaRPr>
              </a:p>
            </p:txBody>
          </p:sp>
        </p:grpSp>
      </p:grpSp>
      <p:sp>
        <p:nvSpPr>
          <p:cNvPr id="21" name="TextBox 20"/>
          <p:cNvSpPr txBox="1"/>
          <p:nvPr/>
        </p:nvSpPr>
        <p:spPr>
          <a:xfrm>
            <a:off x="168202" y="4347496"/>
            <a:ext cx="6949973" cy="720197"/>
          </a:xfrm>
          <a:prstGeom prst="rect">
            <a:avLst/>
          </a:prstGeom>
          <a:noFill/>
        </p:spPr>
        <p:txBody>
          <a:bodyPr wrap="square" lIns="137160" tIns="109728" rIns="137160" bIns="109728" rtlCol="0">
            <a:spAutoFit/>
          </a:bodyPr>
          <a:lstStyle/>
          <a:p>
            <a:pPr>
              <a:lnSpc>
                <a:spcPct val="90000"/>
              </a:lnSpc>
              <a:spcAft>
                <a:spcPts val="450"/>
              </a:spcAft>
            </a:pPr>
            <a:r>
              <a:rPr lang="en-US" sz="3600" dirty="0">
                <a:gradFill>
                  <a:gsLst>
                    <a:gs pos="2917">
                      <a:schemeClr val="tx1"/>
                    </a:gs>
                    <a:gs pos="30000">
                      <a:schemeClr val="tx1"/>
                    </a:gs>
                  </a:gsLst>
                  <a:lin ang="5400000" scaled="0"/>
                </a:gradFill>
                <a:latin typeface="+mj-lt"/>
              </a:rPr>
              <a:t>Developing for Windows </a:t>
            </a:r>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833881" y="1875667"/>
            <a:ext cx="290183" cy="540338"/>
          </a:xfrm>
          <a:prstGeom prst="rect">
            <a:avLst/>
          </a:prstGeom>
          <a:solidFill>
            <a:srgbClr val="33CC33"/>
          </a:solidFill>
        </p:spPr>
      </p:pic>
    </p:spTree>
    <p:extLst>
      <p:ext uri="{BB962C8B-B14F-4D97-AF65-F5344CB8AC3E}">
        <p14:creationId xmlns:p14="http://schemas.microsoft.com/office/powerpoint/2010/main" val="402966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Mask"/>
          <p:cNvGrpSpPr/>
          <p:nvPr/>
        </p:nvGrpSpPr>
        <p:grpSpPr>
          <a:xfrm>
            <a:off x="411" y="1"/>
            <a:ext cx="9143180" cy="5143500"/>
            <a:chOff x="0" y="0"/>
            <a:chExt cx="19669125" cy="11064875"/>
          </a:xfrm>
        </p:grpSpPr>
        <p:sp useBgFill="1">
          <p:nvSpPr>
            <p:cNvPr id="73" name="Rectangle 72"/>
            <p:cNvSpPr/>
            <p:nvPr/>
          </p:nvSpPr>
          <p:spPr bwMode="auto">
            <a:xfrm>
              <a:off x="12441238" y="0"/>
              <a:ext cx="7227887" cy="110648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 name="CM 2013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24669" y="7322850"/>
              <a:ext cx="3465056" cy="3465056"/>
            </a:xfrm>
            <a:prstGeom prst="rect">
              <a:avLst/>
            </a:prstGeom>
          </p:spPr>
        </p:pic>
        <p:sp>
          <p:nvSpPr>
            <p:cNvPr id="75" name="HIDE FOR SHOW: IMAG PIP"/>
            <p:cNvSpPr/>
            <p:nvPr/>
          </p:nvSpPr>
          <p:spPr bwMode="gray">
            <a:xfrm>
              <a:off x="12444491" y="274637"/>
              <a:ext cx="6945551" cy="694944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6" tIns="107485" rIns="134356" bIns="107485" numCol="1" spcCol="0" rtlCol="0" fromWordArt="0" anchor="ctr" anchorCtr="0" forceAA="0" compatLnSpc="1">
              <a:prstTxWarp prst="textNoShape">
                <a:avLst/>
              </a:prstTxWarp>
              <a:noAutofit/>
            </a:bodyPr>
            <a:lstStyle/>
            <a:p>
              <a:pPr algn="ctr" defTabSz="685063" fontAlgn="base">
                <a:lnSpc>
                  <a:spcPct val="90000"/>
                </a:lnSpc>
                <a:spcBef>
                  <a:spcPct val="0"/>
                </a:spcBef>
                <a:spcAft>
                  <a:spcPct val="0"/>
                </a:spcAft>
              </a:pPr>
              <a:r>
                <a:rPr lang="en-US" sz="3022" dirty="0">
                  <a:gradFill>
                    <a:gsLst>
                      <a:gs pos="0">
                        <a:srgbClr val="FFFFFF"/>
                      </a:gs>
                      <a:gs pos="100000">
                        <a:srgbClr val="FFFFFF"/>
                      </a:gs>
                    </a:gsLst>
                    <a:lin ang="5400000" scaled="0"/>
                  </a:gradFill>
                  <a:ea typeface="Segoe UI" pitchFamily="34" charset="0"/>
                  <a:cs typeface="Segoe UI" pitchFamily="34" charset="0"/>
                </a:rPr>
                <a:t>IMAG PIP area</a:t>
              </a:r>
            </a:p>
          </p:txBody>
        </p:sp>
        <p:sp useBgFill="1">
          <p:nvSpPr>
            <p:cNvPr id="76" name="Rectangle 75"/>
            <p:cNvSpPr/>
            <p:nvPr/>
          </p:nvSpPr>
          <p:spPr bwMode="auto">
            <a:xfrm>
              <a:off x="0" y="9334500"/>
              <a:ext cx="12441238" cy="17303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99" name="Rectangle 98"/>
          <p:cNvSpPr/>
          <p:nvPr/>
        </p:nvSpPr>
        <p:spPr bwMode="auto">
          <a:xfrm>
            <a:off x="5783712" y="-2095"/>
            <a:ext cx="3359879" cy="51435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IDE FOR SHOW: IMAG PIP" hidden="1"/>
          <p:cNvSpPr/>
          <p:nvPr/>
        </p:nvSpPr>
        <p:spPr bwMode="gray">
          <a:xfrm>
            <a:off x="5785225" y="125570"/>
            <a:ext cx="3228635" cy="323044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56" tIns="107485" rIns="134356" bIns="107485" numCol="1" spcCol="0" rtlCol="0" fromWordArt="0" anchor="ctr" anchorCtr="0" forceAA="0" compatLnSpc="1">
            <a:prstTxWarp prst="textNoShape">
              <a:avLst/>
            </a:prstTxWarp>
            <a:noAutofit/>
          </a:bodyPr>
          <a:lstStyle/>
          <a:p>
            <a:pPr algn="ctr" defTabSz="685063" fontAlgn="base">
              <a:lnSpc>
                <a:spcPct val="90000"/>
              </a:lnSpc>
              <a:spcBef>
                <a:spcPct val="0"/>
              </a:spcBef>
              <a:spcAft>
                <a:spcPct val="0"/>
              </a:spcAft>
            </a:pPr>
            <a:r>
              <a:rPr lang="en-US" sz="3022" dirty="0">
                <a:gradFill>
                  <a:gsLst>
                    <a:gs pos="0">
                      <a:srgbClr val="FFFFFF"/>
                    </a:gs>
                    <a:gs pos="100000">
                      <a:srgbClr val="FFFFFF"/>
                    </a:gs>
                  </a:gsLst>
                  <a:lin ang="5400000" scaled="0"/>
                </a:gradFill>
                <a:ea typeface="Segoe UI" pitchFamily="34" charset="0"/>
                <a:cs typeface="Segoe UI" pitchFamily="34" charset="0"/>
              </a:rPr>
              <a:t>IMAG PIP area</a:t>
            </a:r>
          </a:p>
        </p:txBody>
      </p:sp>
      <p:sp>
        <p:nvSpPr>
          <p:cNvPr id="39"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pic>
        <p:nvPicPr>
          <p:cNvPr id="41" name="Picture 4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983" y="4565774"/>
            <a:ext cx="1352834" cy="1331747"/>
          </a:xfrm>
          <a:prstGeom prst="rect">
            <a:avLst/>
          </a:prstGeom>
        </p:spPr>
      </p:pic>
      <p:pic>
        <p:nvPicPr>
          <p:cNvPr id="46" name="Picture 45"/>
          <p:cNvPicPr>
            <a:picLocks noChangeAspect="1"/>
          </p:cNvPicPr>
          <p:nvPr userDrawn="1"/>
        </p:nvPicPr>
        <p:blipFill>
          <a:blip r:embed="rId5"/>
          <a:stretch>
            <a:fillRect/>
          </a:stretch>
        </p:blipFill>
        <p:spPr>
          <a:xfrm>
            <a:off x="1160951" y="-745403"/>
            <a:ext cx="2663964" cy="1324445"/>
          </a:xfrm>
          <a:prstGeom prst="rect">
            <a:avLst/>
          </a:prstGeom>
        </p:spPr>
      </p:pic>
      <p:pic>
        <p:nvPicPr>
          <p:cNvPr id="5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83665" y="574909"/>
            <a:ext cx="1362151" cy="134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a:grpSpLocks noChangeAspect="1"/>
          </p:cNvGrpSpPr>
          <p:nvPr userDrawn="1"/>
        </p:nvGrpSpPr>
        <p:grpSpPr>
          <a:xfrm>
            <a:off x="5153359" y="3245945"/>
            <a:ext cx="1329944" cy="1328833"/>
            <a:chOff x="290802" y="290979"/>
            <a:chExt cx="3652746" cy="3650024"/>
          </a:xfrm>
        </p:grpSpPr>
        <p:sp>
          <p:nvSpPr>
            <p:cNvPr id="105" name="Rectangle 104"/>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54" name="Picture 5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165036" y="3244429"/>
            <a:ext cx="1331867" cy="1335113"/>
          </a:xfrm>
          <a:prstGeom prst="rect">
            <a:avLst/>
          </a:prstGeom>
          <a:solidFill>
            <a:srgbClr val="3B5998"/>
          </a:solidFill>
        </p:spPr>
      </p:pic>
      <p:pic>
        <p:nvPicPr>
          <p:cNvPr id="55" name="Picture 5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3826073" y="-745402"/>
            <a:ext cx="1331867" cy="1331747"/>
          </a:xfrm>
          <a:prstGeom prst="rect">
            <a:avLst/>
          </a:prstGeom>
          <a:gradFill flip="none" rotWithShape="1">
            <a:gsLst>
              <a:gs pos="23000">
                <a:srgbClr val="273FB4"/>
              </a:gs>
              <a:gs pos="64000">
                <a:srgbClr val="2134A4"/>
              </a:gs>
            </a:gsLst>
            <a:lin ang="5400000" scaled="1"/>
            <a:tileRect/>
          </a:gradFill>
        </p:spPr>
      </p:pic>
      <p:pic>
        <p:nvPicPr>
          <p:cNvPr id="56" name="Picture 55"/>
          <p:cNvPicPr>
            <a:picLocks noChangeAspect="1"/>
          </p:cNvPicPr>
          <p:nvPr userDrawn="1"/>
        </p:nvPicPr>
        <p:blipFill rotWithShape="1">
          <a:blip r:embed="rId10"/>
          <a:srcRect l="-110"/>
          <a:stretch/>
        </p:blipFill>
        <p:spPr>
          <a:xfrm>
            <a:off x="3816425" y="1913361"/>
            <a:ext cx="2666647" cy="1331747"/>
          </a:xfrm>
          <a:prstGeom prst="rect">
            <a:avLst/>
          </a:prstGeom>
        </p:spPr>
      </p:pic>
      <p:pic>
        <p:nvPicPr>
          <p:cNvPr id="57" name="Picture 56"/>
          <p:cNvPicPr>
            <a:picLocks noChangeAspect="1"/>
          </p:cNvPicPr>
          <p:nvPr userDrawn="1"/>
        </p:nvPicPr>
        <p:blipFill>
          <a:blip r:embed="rId11"/>
          <a:stretch>
            <a:fillRect/>
          </a:stretch>
        </p:blipFill>
        <p:spPr>
          <a:xfrm>
            <a:off x="3840306" y="4565658"/>
            <a:ext cx="2642996" cy="1331863"/>
          </a:xfrm>
          <a:prstGeom prst="rect">
            <a:avLst/>
          </a:prstGeom>
        </p:spPr>
      </p:pic>
      <p:pic>
        <p:nvPicPr>
          <p:cNvPr id="58" name="Picture 57"/>
          <p:cNvPicPr>
            <a:picLocks noChangeAspect="1"/>
          </p:cNvPicPr>
          <p:nvPr userDrawn="1"/>
        </p:nvPicPr>
        <p:blipFill>
          <a:blip r:embed="rId12"/>
          <a:stretch>
            <a:fillRect/>
          </a:stretch>
        </p:blipFill>
        <p:spPr>
          <a:xfrm>
            <a:off x="1160886" y="3245481"/>
            <a:ext cx="2663964" cy="1331863"/>
          </a:xfrm>
          <a:prstGeom prst="rect">
            <a:avLst/>
          </a:prstGeom>
        </p:spPr>
      </p:pic>
      <p:pic>
        <p:nvPicPr>
          <p:cNvPr id="59" name="Picture 58"/>
          <p:cNvPicPr>
            <a:picLocks noChangeAspect="1"/>
          </p:cNvPicPr>
          <p:nvPr userDrawn="1"/>
        </p:nvPicPr>
        <p:blipFill>
          <a:blip r:embed="rId13"/>
          <a:stretch>
            <a:fillRect/>
          </a:stretch>
        </p:blipFill>
        <p:spPr>
          <a:xfrm>
            <a:off x="6480036" y="3242915"/>
            <a:ext cx="2663964" cy="1331863"/>
          </a:xfrm>
          <a:prstGeom prst="rect">
            <a:avLst/>
          </a:prstGeom>
        </p:spPr>
      </p:pic>
      <p:pic>
        <p:nvPicPr>
          <p:cNvPr id="60" name="Picture 5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3819339" y="3242193"/>
            <a:ext cx="1338332" cy="1335149"/>
          </a:xfrm>
          <a:prstGeom prst="rect">
            <a:avLst/>
          </a:prstGeom>
        </p:spPr>
      </p:pic>
      <p:pic>
        <p:nvPicPr>
          <p:cNvPr id="61" name="Picture 6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477123" y="579042"/>
            <a:ext cx="1326735" cy="1337636"/>
          </a:xfrm>
          <a:prstGeom prst="rect">
            <a:avLst/>
          </a:prstGeom>
        </p:spPr>
      </p:pic>
      <p:pic>
        <p:nvPicPr>
          <p:cNvPr id="62" name="Picture 6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6480036" y="1913361"/>
            <a:ext cx="1331867" cy="1331747"/>
          </a:xfrm>
          <a:prstGeom prst="rect">
            <a:avLst/>
          </a:prstGeom>
          <a:solidFill>
            <a:srgbClr val="1589E6"/>
          </a:solidFill>
        </p:spPr>
      </p:pic>
      <p:pic>
        <p:nvPicPr>
          <p:cNvPr id="63" name="Picture 6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12133" y="1913361"/>
            <a:ext cx="1331867" cy="1331747"/>
          </a:xfrm>
          <a:prstGeom prst="rect">
            <a:avLst/>
          </a:prstGeom>
        </p:spPr>
      </p:pic>
      <p:pic>
        <p:nvPicPr>
          <p:cNvPr id="64" name="Picture 6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5158171" y="-748613"/>
            <a:ext cx="1318952" cy="1334958"/>
          </a:xfrm>
          <a:prstGeom prst="rect">
            <a:avLst/>
          </a:prstGeom>
        </p:spPr>
      </p:pic>
      <p:pic>
        <p:nvPicPr>
          <p:cNvPr id="65" name="Picture 64"/>
          <p:cNvPicPr>
            <a:picLocks noChangeAspect="1"/>
          </p:cNvPicPr>
          <p:nvPr userDrawn="1"/>
        </p:nvPicPr>
        <p:blipFill rotWithShape="1">
          <a:blip r:embed="rId19"/>
          <a:srcRect l="127" r="127"/>
          <a:stretch/>
        </p:blipFill>
        <p:spPr>
          <a:xfrm>
            <a:off x="6480036" y="4565774"/>
            <a:ext cx="1331867" cy="1331747"/>
          </a:xfrm>
          <a:prstGeom prst="rect">
            <a:avLst/>
          </a:prstGeom>
        </p:spPr>
      </p:pic>
      <p:pic>
        <p:nvPicPr>
          <p:cNvPr id="6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7812133" y="4565774"/>
            <a:ext cx="1331867" cy="133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spect="1"/>
          </p:cNvPicPr>
          <p:nvPr userDrawn="1"/>
        </p:nvPicPr>
        <p:blipFill rotWithShape="1">
          <a:blip r:embed="rId21"/>
          <a:srcRect l="6421" r="6421" b="969"/>
          <a:stretch/>
        </p:blipFill>
        <p:spPr>
          <a:xfrm>
            <a:off x="6480037" y="-750628"/>
            <a:ext cx="2663732" cy="1337751"/>
          </a:xfrm>
          <a:prstGeom prst="rect">
            <a:avLst/>
          </a:prstGeom>
        </p:spPr>
      </p:pic>
      <p:pic>
        <p:nvPicPr>
          <p:cNvPr id="68" name="Picture 6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65036" y="-745402"/>
            <a:ext cx="1341731" cy="1341610"/>
          </a:xfrm>
          <a:prstGeom prst="rect">
            <a:avLst/>
          </a:prstGeom>
        </p:spPr>
      </p:pic>
      <p:pic>
        <p:nvPicPr>
          <p:cNvPr id="69" name="Picture 6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0" y="579042"/>
            <a:ext cx="2483665" cy="1374221"/>
          </a:xfrm>
          <a:prstGeom prst="rect">
            <a:avLst/>
          </a:prstGeom>
        </p:spPr>
      </p:pic>
      <p:pic>
        <p:nvPicPr>
          <p:cNvPr id="70" name="Picture 69"/>
          <p:cNvPicPr>
            <a:picLocks noChangeAspect="1"/>
          </p:cNvPicPr>
          <p:nvPr userDrawn="1"/>
        </p:nvPicPr>
        <p:blipFill>
          <a:blip r:embed="rId24"/>
          <a:stretch>
            <a:fillRect/>
          </a:stretch>
        </p:blipFill>
        <p:spPr>
          <a:xfrm>
            <a:off x="-165036" y="1913361"/>
            <a:ext cx="2663964" cy="1331863"/>
          </a:xfrm>
          <a:prstGeom prst="rect">
            <a:avLst/>
          </a:prstGeom>
        </p:spPr>
      </p:pic>
      <p:pic>
        <p:nvPicPr>
          <p:cNvPr id="71" name="Picture 70"/>
          <p:cNvPicPr>
            <a:picLocks noChangeAspect="1"/>
          </p:cNvPicPr>
          <p:nvPr userDrawn="1"/>
        </p:nvPicPr>
        <p:blipFill rotWithShape="1">
          <a:blip r:embed="rId25"/>
          <a:srcRect t="1188" b="1"/>
          <a:stretch/>
        </p:blipFill>
        <p:spPr>
          <a:xfrm>
            <a:off x="-165036" y="4581475"/>
            <a:ext cx="2663964" cy="1316045"/>
          </a:xfrm>
          <a:prstGeom prst="rect">
            <a:avLst/>
          </a:prstGeom>
        </p:spPr>
      </p:pic>
      <p:grpSp>
        <p:nvGrpSpPr>
          <p:cNvPr id="102" name="Group 101"/>
          <p:cNvGrpSpPr/>
          <p:nvPr userDrawn="1"/>
        </p:nvGrpSpPr>
        <p:grpSpPr>
          <a:xfrm>
            <a:off x="2495898" y="1913361"/>
            <a:ext cx="1328952" cy="1331747"/>
            <a:chOff x="1696402" y="5852477"/>
            <a:chExt cx="1828800" cy="1828800"/>
          </a:xfrm>
        </p:grpSpPr>
        <p:sp>
          <p:nvSpPr>
            <p:cNvPr id="103" name="Rectangle 10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sp>
        <p:nvSpPr>
          <p:cNvPr id="107" name="Rectangle 106"/>
          <p:cNvSpPr/>
          <p:nvPr/>
        </p:nvSpPr>
        <p:spPr bwMode="auto">
          <a:xfrm>
            <a:off x="-757451" y="5143500"/>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757451" y="-941696"/>
            <a:ext cx="9901451" cy="94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4385" y="-245659"/>
            <a:ext cx="624385" cy="5860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userDrawn="1"/>
        </p:nvPicPr>
        <p:blipFill rotWithShape="1">
          <a:blip r:embed="rId27"/>
          <a:srcRect r="485"/>
          <a:stretch/>
        </p:blipFill>
        <p:spPr>
          <a:xfrm>
            <a:off x="3826073" y="585591"/>
            <a:ext cx="2651049" cy="1331863"/>
          </a:xfrm>
          <a:prstGeom prst="rect">
            <a:avLst/>
          </a:prstGeom>
        </p:spPr>
      </p:pic>
      <p:pic>
        <p:nvPicPr>
          <p:cNvPr id="47" name="Picture 3"/>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7804268" y="579043"/>
            <a:ext cx="1339501" cy="134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3272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299"/>
                                          </p:stCondLst>
                                        </p:cTn>
                                        <p:tgtEl>
                                          <p:spTgt spid="68"/>
                                        </p:tgtEl>
                                        <p:attrNameLst>
                                          <p:attrName>style.visibility</p:attrName>
                                        </p:attrNameLst>
                                      </p:cBhvr>
                                      <p:to>
                                        <p:strVal val="visible"/>
                                      </p:to>
                                    </p:set>
                                  </p:childTnLst>
                                </p:cTn>
                              </p:par>
                              <p:par>
                                <p:cTn id="7" presetID="6" presetClass="emph" presetSubtype="0" accel="100000" autoRev="1" fill="hold" nodeType="withEffect">
                                  <p:stCondLst>
                                    <p:cond delay="1000"/>
                                  </p:stCondLst>
                                  <p:childTnLst>
                                    <p:animScale>
                                      <p:cBhvr>
                                        <p:cTn id="8" dur="300" fill="hold"/>
                                        <p:tgtEl>
                                          <p:spTgt spid="68"/>
                                        </p:tgtEl>
                                      </p:cBhvr>
                                      <p:by x="0" y="0"/>
                                    </p:animScale>
                                  </p:childTnLst>
                                </p:cTn>
                              </p:par>
                              <p:par>
                                <p:cTn id="9" presetID="1" presetClass="entr" presetSubtype="0" fill="hold" nodeType="withEffect">
                                  <p:stCondLst>
                                    <p:cond delay="900"/>
                                  </p:stCondLst>
                                  <p:childTnLst>
                                    <p:set>
                                      <p:cBhvr>
                                        <p:cTn id="10" dur="1" fill="hold">
                                          <p:stCondLst>
                                            <p:cond delay="299"/>
                                          </p:stCondLst>
                                        </p:cTn>
                                        <p:tgtEl>
                                          <p:spTgt spid="46"/>
                                        </p:tgtEl>
                                        <p:attrNameLst>
                                          <p:attrName>style.visibility</p:attrName>
                                        </p:attrNameLst>
                                      </p:cBhvr>
                                      <p:to>
                                        <p:strVal val="visible"/>
                                      </p:to>
                                    </p:set>
                                  </p:childTnLst>
                                </p:cTn>
                              </p:par>
                              <p:par>
                                <p:cTn id="11" presetID="6" presetClass="emph" presetSubtype="0" accel="100000" autoRev="1" fill="hold" nodeType="withEffect">
                                  <p:stCondLst>
                                    <p:cond delay="900"/>
                                  </p:stCondLst>
                                  <p:childTnLst>
                                    <p:animScale>
                                      <p:cBhvr>
                                        <p:cTn id="12" dur="300" fill="hold"/>
                                        <p:tgtEl>
                                          <p:spTgt spid="46"/>
                                        </p:tgtEl>
                                      </p:cBhvr>
                                      <p:by x="0" y="0"/>
                                    </p:animScale>
                                  </p:childTnLst>
                                </p:cTn>
                              </p:par>
                              <p:par>
                                <p:cTn id="13" presetID="1" presetClass="entr" presetSubtype="0" fill="hold" nodeType="withEffect">
                                  <p:stCondLst>
                                    <p:cond delay="800"/>
                                  </p:stCondLst>
                                  <p:childTnLst>
                                    <p:set>
                                      <p:cBhvr>
                                        <p:cTn id="14" dur="1" fill="hold">
                                          <p:stCondLst>
                                            <p:cond delay="299"/>
                                          </p:stCondLst>
                                        </p:cTn>
                                        <p:tgtEl>
                                          <p:spTgt spid="55"/>
                                        </p:tgtEl>
                                        <p:attrNameLst>
                                          <p:attrName>style.visibility</p:attrName>
                                        </p:attrNameLst>
                                      </p:cBhvr>
                                      <p:to>
                                        <p:strVal val="visible"/>
                                      </p:to>
                                    </p:set>
                                  </p:childTnLst>
                                </p:cTn>
                              </p:par>
                              <p:par>
                                <p:cTn id="15" presetID="6" presetClass="emph" presetSubtype="0" accel="100000" autoRev="1" fill="hold" nodeType="withEffect">
                                  <p:stCondLst>
                                    <p:cond delay="800"/>
                                  </p:stCondLst>
                                  <p:childTnLst>
                                    <p:animScale>
                                      <p:cBhvr>
                                        <p:cTn id="16" dur="300" fill="hold"/>
                                        <p:tgtEl>
                                          <p:spTgt spid="55"/>
                                        </p:tgtEl>
                                      </p:cBhvr>
                                      <p:by x="0" y="0"/>
                                    </p:animScale>
                                  </p:childTnLst>
                                </p:cTn>
                              </p:par>
                              <p:par>
                                <p:cTn id="17" presetID="1" presetClass="entr" presetSubtype="0" fill="hold" nodeType="withEffect">
                                  <p:stCondLst>
                                    <p:cond delay="800"/>
                                  </p:stCondLst>
                                  <p:childTnLst>
                                    <p:set>
                                      <p:cBhvr>
                                        <p:cTn id="18" dur="1" fill="hold">
                                          <p:stCondLst>
                                            <p:cond delay="299"/>
                                          </p:stCondLst>
                                        </p:cTn>
                                        <p:tgtEl>
                                          <p:spTgt spid="64"/>
                                        </p:tgtEl>
                                        <p:attrNameLst>
                                          <p:attrName>style.visibility</p:attrName>
                                        </p:attrNameLst>
                                      </p:cBhvr>
                                      <p:to>
                                        <p:strVal val="visible"/>
                                      </p:to>
                                    </p:set>
                                  </p:childTnLst>
                                </p:cTn>
                              </p:par>
                              <p:par>
                                <p:cTn id="19" presetID="6" presetClass="emph" presetSubtype="0" accel="100000" autoRev="1" fill="hold" nodeType="withEffect">
                                  <p:stCondLst>
                                    <p:cond delay="800"/>
                                  </p:stCondLst>
                                  <p:childTnLst>
                                    <p:animScale>
                                      <p:cBhvr>
                                        <p:cTn id="20" dur="300" fill="hold"/>
                                        <p:tgtEl>
                                          <p:spTgt spid="64"/>
                                        </p:tgtEl>
                                      </p:cBhvr>
                                      <p:by x="0" y="0"/>
                                    </p:animScale>
                                  </p:childTnLst>
                                </p:cTn>
                              </p:par>
                              <p:par>
                                <p:cTn id="21" presetID="1" presetClass="entr" presetSubtype="0" fill="hold" nodeType="withEffect">
                                  <p:stCondLst>
                                    <p:cond delay="0"/>
                                  </p:stCondLst>
                                  <p:childTnLst>
                                    <p:set>
                                      <p:cBhvr>
                                        <p:cTn id="22" dur="1" fill="hold">
                                          <p:stCondLst>
                                            <p:cond delay="299"/>
                                          </p:stCondLst>
                                        </p:cTn>
                                        <p:tgtEl>
                                          <p:spTgt spid="67"/>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300" fill="hold"/>
                                        <p:tgtEl>
                                          <p:spTgt spid="67"/>
                                        </p:tgtEl>
                                      </p:cBhvr>
                                      <p:by x="0" y="0"/>
                                    </p:animScale>
                                  </p:childTnLst>
                                </p:cTn>
                              </p:par>
                              <p:par>
                                <p:cTn id="25" presetID="1" presetClass="entr" presetSubtype="0" fill="hold" nodeType="withEffect">
                                  <p:stCondLst>
                                    <p:cond delay="1000"/>
                                  </p:stCondLst>
                                  <p:childTnLst>
                                    <p:set>
                                      <p:cBhvr>
                                        <p:cTn id="26" dur="1" fill="hold">
                                          <p:stCondLst>
                                            <p:cond delay="299"/>
                                          </p:stCondLst>
                                        </p:cTn>
                                        <p:tgtEl>
                                          <p:spTgt spid="69"/>
                                        </p:tgtEl>
                                        <p:attrNameLst>
                                          <p:attrName>style.visibility</p:attrName>
                                        </p:attrNameLst>
                                      </p:cBhvr>
                                      <p:to>
                                        <p:strVal val="visible"/>
                                      </p:to>
                                    </p:set>
                                  </p:childTnLst>
                                </p:cTn>
                              </p:par>
                              <p:par>
                                <p:cTn id="27" presetID="6" presetClass="emph" presetSubtype="0" accel="100000" autoRev="1" fill="hold" nodeType="withEffect">
                                  <p:stCondLst>
                                    <p:cond delay="1000"/>
                                  </p:stCondLst>
                                  <p:childTnLst>
                                    <p:animScale>
                                      <p:cBhvr>
                                        <p:cTn id="28" dur="300" fill="hold"/>
                                        <p:tgtEl>
                                          <p:spTgt spid="69"/>
                                        </p:tgtEl>
                                      </p:cBhvr>
                                      <p:by x="0" y="0"/>
                                    </p:animScale>
                                  </p:childTnLst>
                                </p:cTn>
                              </p:par>
                              <p:par>
                                <p:cTn id="29" presetID="1" presetClass="entr" presetSubtype="0" fill="hold" nodeType="withEffect">
                                  <p:stCondLst>
                                    <p:cond delay="100"/>
                                  </p:stCondLst>
                                  <p:childTnLst>
                                    <p:set>
                                      <p:cBhvr>
                                        <p:cTn id="30" dur="1" fill="hold">
                                          <p:stCondLst>
                                            <p:cond delay="299"/>
                                          </p:stCondLst>
                                        </p:cTn>
                                        <p:tgtEl>
                                          <p:spTgt spid="50"/>
                                        </p:tgtEl>
                                        <p:attrNameLst>
                                          <p:attrName>style.visibility</p:attrName>
                                        </p:attrNameLst>
                                      </p:cBhvr>
                                      <p:to>
                                        <p:strVal val="visible"/>
                                      </p:to>
                                    </p:set>
                                  </p:childTnLst>
                                </p:cTn>
                              </p:par>
                              <p:par>
                                <p:cTn id="31" presetID="6" presetClass="emph" presetSubtype="0" accel="100000" autoRev="1" fill="hold" nodeType="withEffect">
                                  <p:stCondLst>
                                    <p:cond delay="100"/>
                                  </p:stCondLst>
                                  <p:childTnLst>
                                    <p:animScale>
                                      <p:cBhvr>
                                        <p:cTn id="32" dur="300" fill="hold"/>
                                        <p:tgtEl>
                                          <p:spTgt spid="50"/>
                                        </p:tgtEl>
                                      </p:cBhvr>
                                      <p:by x="0" y="0"/>
                                    </p:animScale>
                                  </p:childTnLst>
                                </p:cTn>
                              </p:par>
                              <p:par>
                                <p:cTn id="33" presetID="1" presetClass="entr" presetSubtype="0" fill="hold" nodeType="withEffect">
                                  <p:stCondLst>
                                    <p:cond delay="900"/>
                                  </p:stCondLst>
                                  <p:childTnLst>
                                    <p:set>
                                      <p:cBhvr>
                                        <p:cTn id="34" dur="1" fill="hold">
                                          <p:stCondLst>
                                            <p:cond delay="299"/>
                                          </p:stCondLst>
                                        </p:cTn>
                                        <p:tgtEl>
                                          <p:spTgt spid="43"/>
                                        </p:tgtEl>
                                        <p:attrNameLst>
                                          <p:attrName>style.visibility</p:attrName>
                                        </p:attrNameLst>
                                      </p:cBhvr>
                                      <p:to>
                                        <p:strVal val="visible"/>
                                      </p:to>
                                    </p:set>
                                  </p:childTnLst>
                                </p:cTn>
                              </p:par>
                              <p:par>
                                <p:cTn id="35" presetID="6" presetClass="emph" presetSubtype="0" accel="100000" autoRev="1" fill="hold" nodeType="withEffect">
                                  <p:stCondLst>
                                    <p:cond delay="900"/>
                                  </p:stCondLst>
                                  <p:childTnLst>
                                    <p:animScale>
                                      <p:cBhvr>
                                        <p:cTn id="36" dur="300" fill="hold"/>
                                        <p:tgtEl>
                                          <p:spTgt spid="43"/>
                                        </p:tgtEl>
                                      </p:cBhvr>
                                      <p:by x="0" y="0"/>
                                    </p:animScale>
                                  </p:childTnLst>
                                </p:cTn>
                              </p:par>
                              <p:par>
                                <p:cTn id="37" presetID="1" presetClass="entr" presetSubtype="0" fill="hold" nodeType="withEffect">
                                  <p:stCondLst>
                                    <p:cond delay="700"/>
                                  </p:stCondLst>
                                  <p:childTnLst>
                                    <p:set>
                                      <p:cBhvr>
                                        <p:cTn id="38" dur="1" fill="hold">
                                          <p:stCondLst>
                                            <p:cond delay="299"/>
                                          </p:stCondLst>
                                        </p:cTn>
                                        <p:tgtEl>
                                          <p:spTgt spid="61"/>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300" fill="hold"/>
                                        <p:tgtEl>
                                          <p:spTgt spid="61"/>
                                        </p:tgtEl>
                                      </p:cBhvr>
                                      <p:by x="0" y="0"/>
                                    </p:animScale>
                                  </p:childTnLst>
                                </p:cTn>
                              </p:par>
                              <p:par>
                                <p:cTn id="41" presetID="1" presetClass="entr" presetSubtype="0" fill="hold" nodeType="withEffect">
                                  <p:stCondLst>
                                    <p:cond delay="700"/>
                                  </p:stCondLst>
                                  <p:childTnLst>
                                    <p:set>
                                      <p:cBhvr>
                                        <p:cTn id="42" dur="1" fill="hold">
                                          <p:stCondLst>
                                            <p:cond delay="299"/>
                                          </p:stCondLst>
                                        </p:cTn>
                                        <p:tgtEl>
                                          <p:spTgt spid="47"/>
                                        </p:tgtEl>
                                        <p:attrNameLst>
                                          <p:attrName>style.visibility</p:attrName>
                                        </p:attrNameLst>
                                      </p:cBhvr>
                                      <p:to>
                                        <p:strVal val="visible"/>
                                      </p:to>
                                    </p:set>
                                  </p:childTnLst>
                                </p:cTn>
                              </p:par>
                              <p:par>
                                <p:cTn id="43" presetID="6" presetClass="emph" presetSubtype="0" accel="100000" autoRev="1" fill="hold" nodeType="withEffect">
                                  <p:stCondLst>
                                    <p:cond delay="700"/>
                                  </p:stCondLst>
                                  <p:childTnLst>
                                    <p:animScale>
                                      <p:cBhvr>
                                        <p:cTn id="44" dur="300" fill="hold"/>
                                        <p:tgtEl>
                                          <p:spTgt spid="47"/>
                                        </p:tgtEl>
                                      </p:cBhvr>
                                      <p:by x="0" y="0"/>
                                    </p:animScale>
                                  </p:childTnLst>
                                </p:cTn>
                              </p:par>
                              <p:par>
                                <p:cTn id="45" presetID="1" presetClass="entr" presetSubtype="0" fill="hold" nodeType="withEffect">
                                  <p:stCondLst>
                                    <p:cond delay="1100"/>
                                  </p:stCondLst>
                                  <p:childTnLst>
                                    <p:set>
                                      <p:cBhvr>
                                        <p:cTn id="46" dur="1" fill="hold">
                                          <p:stCondLst>
                                            <p:cond delay="299"/>
                                          </p:stCondLst>
                                        </p:cTn>
                                        <p:tgtEl>
                                          <p:spTgt spid="70"/>
                                        </p:tgtEl>
                                        <p:attrNameLst>
                                          <p:attrName>style.visibility</p:attrName>
                                        </p:attrNameLst>
                                      </p:cBhvr>
                                      <p:to>
                                        <p:strVal val="visible"/>
                                      </p:to>
                                    </p:set>
                                  </p:childTnLst>
                                </p:cTn>
                              </p:par>
                              <p:par>
                                <p:cTn id="47" presetID="6" presetClass="emph" presetSubtype="0" accel="100000" autoRev="1" fill="hold" nodeType="withEffect">
                                  <p:stCondLst>
                                    <p:cond delay="1100"/>
                                  </p:stCondLst>
                                  <p:childTnLst>
                                    <p:animScale>
                                      <p:cBhvr>
                                        <p:cTn id="48" dur="300" fill="hold"/>
                                        <p:tgtEl>
                                          <p:spTgt spid="70"/>
                                        </p:tgtEl>
                                      </p:cBhvr>
                                      <p:by x="0" y="0"/>
                                    </p:animScale>
                                  </p:childTnLst>
                                </p:cTn>
                              </p:par>
                              <p:par>
                                <p:cTn id="49" presetID="1" presetClass="entr" presetSubtype="0" fill="hold" nodeType="withEffect">
                                  <p:stCondLst>
                                    <p:cond delay="200"/>
                                  </p:stCondLst>
                                  <p:childTnLst>
                                    <p:set>
                                      <p:cBhvr>
                                        <p:cTn id="50" dur="1" fill="hold">
                                          <p:stCondLst>
                                            <p:cond delay="299"/>
                                          </p:stCondLst>
                                        </p:cTn>
                                        <p:tgtEl>
                                          <p:spTgt spid="102"/>
                                        </p:tgtEl>
                                        <p:attrNameLst>
                                          <p:attrName>style.visibility</p:attrName>
                                        </p:attrNameLst>
                                      </p:cBhvr>
                                      <p:to>
                                        <p:strVal val="visible"/>
                                      </p:to>
                                    </p:set>
                                  </p:childTnLst>
                                </p:cTn>
                              </p:par>
                              <p:par>
                                <p:cTn id="51" presetID="6" presetClass="emph" presetSubtype="0" accel="100000" autoRev="1" fill="hold" nodeType="withEffect">
                                  <p:stCondLst>
                                    <p:cond delay="200"/>
                                  </p:stCondLst>
                                  <p:childTnLst>
                                    <p:animScale>
                                      <p:cBhvr>
                                        <p:cTn id="52" dur="300" fill="hold"/>
                                        <p:tgtEl>
                                          <p:spTgt spid="102"/>
                                        </p:tgtEl>
                                      </p:cBhvr>
                                      <p:by x="0" y="0"/>
                                    </p:animScale>
                                  </p:childTnLst>
                                </p:cTn>
                              </p:par>
                              <p:par>
                                <p:cTn id="53" presetID="1" presetClass="entr" presetSubtype="0" fill="hold" nodeType="withEffect">
                                  <p:stCondLst>
                                    <p:cond delay="0"/>
                                  </p:stCondLst>
                                  <p:childTnLst>
                                    <p:set>
                                      <p:cBhvr>
                                        <p:cTn id="54" dur="1" fill="hold">
                                          <p:stCondLst>
                                            <p:cond delay="299"/>
                                          </p:stCondLst>
                                        </p:cTn>
                                        <p:tgtEl>
                                          <p:spTgt spid="5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300" fill="hold"/>
                                        <p:tgtEl>
                                          <p:spTgt spid="56"/>
                                        </p:tgtEl>
                                      </p:cBhvr>
                                      <p:by x="0" y="0"/>
                                    </p:animScale>
                                  </p:childTnLst>
                                </p:cTn>
                              </p:par>
                              <p:par>
                                <p:cTn id="57" presetID="1" presetClass="entr" presetSubtype="0" fill="hold" nodeType="withEffect">
                                  <p:stCondLst>
                                    <p:cond delay="600"/>
                                  </p:stCondLst>
                                  <p:childTnLst>
                                    <p:set>
                                      <p:cBhvr>
                                        <p:cTn id="58" dur="1" fill="hold">
                                          <p:stCondLst>
                                            <p:cond delay="299"/>
                                          </p:stCondLst>
                                        </p:cTn>
                                        <p:tgtEl>
                                          <p:spTgt spid="62"/>
                                        </p:tgtEl>
                                        <p:attrNameLst>
                                          <p:attrName>style.visibility</p:attrName>
                                        </p:attrNameLst>
                                      </p:cBhvr>
                                      <p:to>
                                        <p:strVal val="visible"/>
                                      </p:to>
                                    </p:set>
                                  </p:childTnLst>
                                </p:cTn>
                              </p:par>
                              <p:par>
                                <p:cTn id="59" presetID="6" presetClass="emph" presetSubtype="0" accel="100000" autoRev="1" fill="hold" nodeType="withEffect">
                                  <p:stCondLst>
                                    <p:cond delay="600"/>
                                  </p:stCondLst>
                                  <p:childTnLst>
                                    <p:animScale>
                                      <p:cBhvr>
                                        <p:cTn id="60" dur="300" fill="hold"/>
                                        <p:tgtEl>
                                          <p:spTgt spid="62"/>
                                        </p:tgtEl>
                                      </p:cBhvr>
                                      <p:by x="0" y="0"/>
                                    </p:animScale>
                                  </p:childTnLst>
                                </p:cTn>
                              </p:par>
                              <p:par>
                                <p:cTn id="61" presetID="1" presetClass="entr" presetSubtype="0" fill="hold" nodeType="withEffect">
                                  <p:stCondLst>
                                    <p:cond delay="600"/>
                                  </p:stCondLst>
                                  <p:childTnLst>
                                    <p:set>
                                      <p:cBhvr>
                                        <p:cTn id="62" dur="1" fill="hold">
                                          <p:stCondLst>
                                            <p:cond delay="299"/>
                                          </p:stCondLst>
                                        </p:cTn>
                                        <p:tgtEl>
                                          <p:spTgt spid="63"/>
                                        </p:tgtEl>
                                        <p:attrNameLst>
                                          <p:attrName>style.visibility</p:attrName>
                                        </p:attrNameLst>
                                      </p:cBhvr>
                                      <p:to>
                                        <p:strVal val="visible"/>
                                      </p:to>
                                    </p:set>
                                  </p:childTnLst>
                                </p:cTn>
                              </p:par>
                              <p:par>
                                <p:cTn id="63" presetID="6" presetClass="emph" presetSubtype="0" accel="100000" autoRev="1" fill="hold" nodeType="withEffect">
                                  <p:stCondLst>
                                    <p:cond delay="600"/>
                                  </p:stCondLst>
                                  <p:childTnLst>
                                    <p:animScale>
                                      <p:cBhvr>
                                        <p:cTn id="64" dur="300" fill="hold"/>
                                        <p:tgtEl>
                                          <p:spTgt spid="63"/>
                                        </p:tgtEl>
                                      </p:cBhvr>
                                      <p:by x="0" y="0"/>
                                    </p:animScale>
                                  </p:childTnLst>
                                </p:cTn>
                              </p:par>
                              <p:par>
                                <p:cTn id="65" presetID="1" presetClass="entr" presetSubtype="0" fill="hold" nodeType="withEffect">
                                  <p:stCondLst>
                                    <p:cond delay="200"/>
                                  </p:stCondLst>
                                  <p:childTnLst>
                                    <p:set>
                                      <p:cBhvr>
                                        <p:cTn id="66" dur="1" fill="hold">
                                          <p:stCondLst>
                                            <p:cond delay="299"/>
                                          </p:stCondLst>
                                        </p:cTn>
                                        <p:tgtEl>
                                          <p:spTgt spid="54"/>
                                        </p:tgtEl>
                                        <p:attrNameLst>
                                          <p:attrName>style.visibility</p:attrName>
                                        </p:attrNameLst>
                                      </p:cBhvr>
                                      <p:to>
                                        <p:strVal val="visible"/>
                                      </p:to>
                                    </p:set>
                                  </p:childTnLst>
                                </p:cTn>
                              </p:par>
                              <p:par>
                                <p:cTn id="67" presetID="6" presetClass="emph" presetSubtype="0" accel="100000" autoRev="1" fill="hold" nodeType="withEffect">
                                  <p:stCondLst>
                                    <p:cond delay="200"/>
                                  </p:stCondLst>
                                  <p:childTnLst>
                                    <p:animScale>
                                      <p:cBhvr>
                                        <p:cTn id="68" dur="300" fill="hold"/>
                                        <p:tgtEl>
                                          <p:spTgt spid="54"/>
                                        </p:tgtEl>
                                      </p:cBhvr>
                                      <p:by x="0" y="0"/>
                                    </p:animScale>
                                  </p:childTnLst>
                                </p:cTn>
                              </p:par>
                              <p:par>
                                <p:cTn id="69" presetID="1" presetClass="entr" presetSubtype="0" fill="hold" nodeType="withEffect">
                                  <p:stCondLst>
                                    <p:cond delay="100"/>
                                  </p:stCondLst>
                                  <p:childTnLst>
                                    <p:set>
                                      <p:cBhvr>
                                        <p:cTn id="70" dur="1" fill="hold">
                                          <p:stCondLst>
                                            <p:cond delay="299"/>
                                          </p:stCondLst>
                                        </p:cTn>
                                        <p:tgtEl>
                                          <p:spTgt spid="58"/>
                                        </p:tgtEl>
                                        <p:attrNameLst>
                                          <p:attrName>style.visibility</p:attrName>
                                        </p:attrNameLst>
                                      </p:cBhvr>
                                      <p:to>
                                        <p:strVal val="visible"/>
                                      </p:to>
                                    </p:set>
                                  </p:childTnLst>
                                </p:cTn>
                              </p:par>
                              <p:par>
                                <p:cTn id="71" presetID="6" presetClass="emph" presetSubtype="0" accel="100000" autoRev="1" fill="hold" nodeType="withEffect">
                                  <p:stCondLst>
                                    <p:cond delay="100"/>
                                  </p:stCondLst>
                                  <p:childTnLst>
                                    <p:animScale>
                                      <p:cBhvr>
                                        <p:cTn id="72" dur="300" fill="hold"/>
                                        <p:tgtEl>
                                          <p:spTgt spid="58"/>
                                        </p:tgtEl>
                                      </p:cBhvr>
                                      <p:by x="0" y="0"/>
                                    </p:animScale>
                                  </p:childTnLst>
                                </p:cTn>
                              </p:par>
                              <p:par>
                                <p:cTn id="73" presetID="1" presetClass="entr" presetSubtype="0" fill="hold" nodeType="withEffect">
                                  <p:stCondLst>
                                    <p:cond delay="300"/>
                                  </p:stCondLst>
                                  <p:childTnLst>
                                    <p:set>
                                      <p:cBhvr>
                                        <p:cTn id="74" dur="1" fill="hold">
                                          <p:stCondLst>
                                            <p:cond delay="299"/>
                                          </p:stCondLst>
                                        </p:cTn>
                                        <p:tgtEl>
                                          <p:spTgt spid="60"/>
                                        </p:tgtEl>
                                        <p:attrNameLst>
                                          <p:attrName>style.visibility</p:attrName>
                                        </p:attrNameLst>
                                      </p:cBhvr>
                                      <p:to>
                                        <p:strVal val="visible"/>
                                      </p:to>
                                    </p:set>
                                  </p:childTnLst>
                                </p:cTn>
                              </p:par>
                              <p:par>
                                <p:cTn id="75" presetID="6" presetClass="emph" presetSubtype="0" accel="100000" autoRev="1" fill="hold" nodeType="withEffect">
                                  <p:stCondLst>
                                    <p:cond delay="300"/>
                                  </p:stCondLst>
                                  <p:childTnLst>
                                    <p:animScale>
                                      <p:cBhvr>
                                        <p:cTn id="76" dur="300" fill="hold"/>
                                        <p:tgtEl>
                                          <p:spTgt spid="60"/>
                                        </p:tgtEl>
                                      </p:cBhvr>
                                      <p:by x="0" y="0"/>
                                    </p:animScale>
                                  </p:childTnLst>
                                </p:cTn>
                              </p:par>
                              <p:par>
                                <p:cTn id="77" presetID="1" presetClass="entr" presetSubtype="0" fill="hold" nodeType="withEffect">
                                  <p:stCondLst>
                                    <p:cond delay="400"/>
                                  </p:stCondLst>
                                  <p:childTnLst>
                                    <p:set>
                                      <p:cBhvr>
                                        <p:cTn id="78" dur="1" fill="hold">
                                          <p:stCondLst>
                                            <p:cond delay="299"/>
                                          </p:stCondLst>
                                        </p:cTn>
                                        <p:tgtEl>
                                          <p:spTgt spid="53"/>
                                        </p:tgtEl>
                                        <p:attrNameLst>
                                          <p:attrName>style.visibility</p:attrName>
                                        </p:attrNameLst>
                                      </p:cBhvr>
                                      <p:to>
                                        <p:strVal val="visible"/>
                                      </p:to>
                                    </p:set>
                                  </p:childTnLst>
                                </p:cTn>
                              </p:par>
                              <p:par>
                                <p:cTn id="79" presetID="6" presetClass="emph" presetSubtype="0" accel="100000" autoRev="1" fill="hold" nodeType="withEffect">
                                  <p:stCondLst>
                                    <p:cond delay="400"/>
                                  </p:stCondLst>
                                  <p:childTnLst>
                                    <p:animScale>
                                      <p:cBhvr>
                                        <p:cTn id="80" dur="300" fill="hold"/>
                                        <p:tgtEl>
                                          <p:spTgt spid="53"/>
                                        </p:tgtEl>
                                      </p:cBhvr>
                                      <p:by x="0" y="0"/>
                                    </p:animScale>
                                  </p:childTnLst>
                                </p:cTn>
                              </p:par>
                              <p:par>
                                <p:cTn id="81" presetID="1" presetClass="entr" presetSubtype="0" fill="hold" nodeType="withEffect">
                                  <p:stCondLst>
                                    <p:cond delay="500"/>
                                  </p:stCondLst>
                                  <p:childTnLst>
                                    <p:set>
                                      <p:cBhvr>
                                        <p:cTn id="82" dur="1" fill="hold">
                                          <p:stCondLst>
                                            <p:cond delay="299"/>
                                          </p:stCondLst>
                                        </p:cTn>
                                        <p:tgtEl>
                                          <p:spTgt spid="59"/>
                                        </p:tgtEl>
                                        <p:attrNameLst>
                                          <p:attrName>style.visibility</p:attrName>
                                        </p:attrNameLst>
                                      </p:cBhvr>
                                      <p:to>
                                        <p:strVal val="visible"/>
                                      </p:to>
                                    </p:set>
                                  </p:childTnLst>
                                </p:cTn>
                              </p:par>
                              <p:par>
                                <p:cTn id="83" presetID="6" presetClass="emph" presetSubtype="0" accel="100000" autoRev="1" fill="hold" nodeType="withEffect">
                                  <p:stCondLst>
                                    <p:cond delay="500"/>
                                  </p:stCondLst>
                                  <p:childTnLst>
                                    <p:animScale>
                                      <p:cBhvr>
                                        <p:cTn id="84" dur="300" fill="hold"/>
                                        <p:tgtEl>
                                          <p:spTgt spid="59"/>
                                        </p:tgtEl>
                                      </p:cBhvr>
                                      <p:by x="0" y="0"/>
                                    </p:animScale>
                                  </p:childTnLst>
                                </p:cTn>
                              </p:par>
                              <p:par>
                                <p:cTn id="85" presetID="1" presetClass="entr" presetSubtype="0" fill="hold" nodeType="withEffect">
                                  <p:stCondLst>
                                    <p:cond delay="1100"/>
                                  </p:stCondLst>
                                  <p:childTnLst>
                                    <p:set>
                                      <p:cBhvr>
                                        <p:cTn id="86" dur="1" fill="hold">
                                          <p:stCondLst>
                                            <p:cond delay="299"/>
                                          </p:stCondLst>
                                        </p:cTn>
                                        <p:tgtEl>
                                          <p:spTgt spid="71"/>
                                        </p:tgtEl>
                                        <p:attrNameLst>
                                          <p:attrName>style.visibility</p:attrName>
                                        </p:attrNameLst>
                                      </p:cBhvr>
                                      <p:to>
                                        <p:strVal val="visible"/>
                                      </p:to>
                                    </p:set>
                                  </p:childTnLst>
                                </p:cTn>
                              </p:par>
                              <p:par>
                                <p:cTn id="87" presetID="6" presetClass="emph" presetSubtype="0" accel="100000" autoRev="1" fill="hold" nodeType="withEffect">
                                  <p:stCondLst>
                                    <p:cond delay="1100"/>
                                  </p:stCondLst>
                                  <p:childTnLst>
                                    <p:animScale>
                                      <p:cBhvr>
                                        <p:cTn id="88" dur="300" fill="hold"/>
                                        <p:tgtEl>
                                          <p:spTgt spid="71"/>
                                        </p:tgtEl>
                                      </p:cBhvr>
                                      <p:by x="0" y="0"/>
                                    </p:animScale>
                                  </p:childTnLst>
                                </p:cTn>
                              </p:par>
                              <p:par>
                                <p:cTn id="89" presetID="1" presetClass="entr" presetSubtype="0" fill="hold" nodeType="withEffect">
                                  <p:stCondLst>
                                    <p:cond delay="1200"/>
                                  </p:stCondLst>
                                  <p:childTnLst>
                                    <p:set>
                                      <p:cBhvr>
                                        <p:cTn id="90" dur="1" fill="hold">
                                          <p:stCondLst>
                                            <p:cond delay="299"/>
                                          </p:stCondLst>
                                        </p:cTn>
                                        <p:tgtEl>
                                          <p:spTgt spid="41"/>
                                        </p:tgtEl>
                                        <p:attrNameLst>
                                          <p:attrName>style.visibility</p:attrName>
                                        </p:attrNameLst>
                                      </p:cBhvr>
                                      <p:to>
                                        <p:strVal val="visible"/>
                                      </p:to>
                                    </p:set>
                                  </p:childTnLst>
                                </p:cTn>
                              </p:par>
                              <p:par>
                                <p:cTn id="91" presetID="6" presetClass="emph" presetSubtype="0" accel="100000" autoRev="1" fill="hold" nodeType="withEffect">
                                  <p:stCondLst>
                                    <p:cond delay="1200"/>
                                  </p:stCondLst>
                                  <p:childTnLst>
                                    <p:animScale>
                                      <p:cBhvr>
                                        <p:cTn id="92" dur="300" fill="hold"/>
                                        <p:tgtEl>
                                          <p:spTgt spid="41"/>
                                        </p:tgtEl>
                                      </p:cBhvr>
                                      <p:by x="0" y="0"/>
                                    </p:animScale>
                                  </p:childTnLst>
                                </p:cTn>
                              </p:par>
                              <p:par>
                                <p:cTn id="93" presetID="1" presetClass="entr" presetSubtype="0" fill="hold" nodeType="withEffect">
                                  <p:stCondLst>
                                    <p:cond delay="300"/>
                                  </p:stCondLst>
                                  <p:childTnLst>
                                    <p:set>
                                      <p:cBhvr>
                                        <p:cTn id="94" dur="1" fill="hold">
                                          <p:stCondLst>
                                            <p:cond delay="299"/>
                                          </p:stCondLst>
                                        </p:cTn>
                                        <p:tgtEl>
                                          <p:spTgt spid="57"/>
                                        </p:tgtEl>
                                        <p:attrNameLst>
                                          <p:attrName>style.visibility</p:attrName>
                                        </p:attrNameLst>
                                      </p:cBhvr>
                                      <p:to>
                                        <p:strVal val="visible"/>
                                      </p:to>
                                    </p:set>
                                  </p:childTnLst>
                                </p:cTn>
                              </p:par>
                              <p:par>
                                <p:cTn id="95" presetID="6" presetClass="emph" presetSubtype="0" accel="100000" autoRev="1" fill="hold" nodeType="withEffect">
                                  <p:stCondLst>
                                    <p:cond delay="300"/>
                                  </p:stCondLst>
                                  <p:childTnLst>
                                    <p:animScale>
                                      <p:cBhvr>
                                        <p:cTn id="96" dur="300" fill="hold"/>
                                        <p:tgtEl>
                                          <p:spTgt spid="57"/>
                                        </p:tgtEl>
                                      </p:cBhvr>
                                      <p:by x="0" y="0"/>
                                    </p:animScale>
                                  </p:childTnLst>
                                </p:cTn>
                              </p:par>
                              <p:par>
                                <p:cTn id="97" presetID="1" presetClass="entr" presetSubtype="0" fill="hold" nodeType="withEffect">
                                  <p:stCondLst>
                                    <p:cond delay="400"/>
                                  </p:stCondLst>
                                  <p:childTnLst>
                                    <p:set>
                                      <p:cBhvr>
                                        <p:cTn id="98" dur="1" fill="hold">
                                          <p:stCondLst>
                                            <p:cond delay="299"/>
                                          </p:stCondLst>
                                        </p:cTn>
                                        <p:tgtEl>
                                          <p:spTgt spid="65"/>
                                        </p:tgtEl>
                                        <p:attrNameLst>
                                          <p:attrName>style.visibility</p:attrName>
                                        </p:attrNameLst>
                                      </p:cBhvr>
                                      <p:to>
                                        <p:strVal val="visible"/>
                                      </p:to>
                                    </p:set>
                                  </p:childTnLst>
                                </p:cTn>
                              </p:par>
                              <p:par>
                                <p:cTn id="99" presetID="6" presetClass="emph" presetSubtype="0" accel="100000" autoRev="1" fill="hold" nodeType="withEffect">
                                  <p:stCondLst>
                                    <p:cond delay="400"/>
                                  </p:stCondLst>
                                  <p:childTnLst>
                                    <p:animScale>
                                      <p:cBhvr>
                                        <p:cTn id="100" dur="300" fill="hold"/>
                                        <p:tgtEl>
                                          <p:spTgt spid="65"/>
                                        </p:tgtEl>
                                      </p:cBhvr>
                                      <p:by x="0" y="0"/>
                                    </p:animScale>
                                  </p:childTnLst>
                                </p:cTn>
                              </p:par>
                              <p:par>
                                <p:cTn id="101" presetID="1" presetClass="entr" presetSubtype="0" fill="hold" nodeType="withEffect">
                                  <p:stCondLst>
                                    <p:cond delay="500"/>
                                  </p:stCondLst>
                                  <p:childTnLst>
                                    <p:set>
                                      <p:cBhvr>
                                        <p:cTn id="102" dur="1" fill="hold">
                                          <p:stCondLst>
                                            <p:cond delay="299"/>
                                          </p:stCondLst>
                                        </p:cTn>
                                        <p:tgtEl>
                                          <p:spTgt spid="66"/>
                                        </p:tgtEl>
                                        <p:attrNameLst>
                                          <p:attrName>style.visibility</p:attrName>
                                        </p:attrNameLst>
                                      </p:cBhvr>
                                      <p:to>
                                        <p:strVal val="visible"/>
                                      </p:to>
                                    </p:set>
                                  </p:childTnLst>
                                </p:cTn>
                              </p:par>
                              <p:par>
                                <p:cTn id="103" presetID="6" presetClass="emph" presetSubtype="0" accel="100000" autoRev="1" fill="hold" nodeType="withEffect">
                                  <p:stCondLst>
                                    <p:cond delay="500"/>
                                  </p:stCondLst>
                                  <p:childTnLst>
                                    <p:animScale>
                                      <p:cBhvr>
                                        <p:cTn id="104" dur="3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735" y="2110087"/>
            <a:ext cx="3377265" cy="923327"/>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6899" t="6088" r="11845"/>
          <a:stretch/>
        </p:blipFill>
        <p:spPr>
          <a:xfrm>
            <a:off x="5897880" y="2682794"/>
            <a:ext cx="2976028" cy="2207100"/>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187" t="562" r="31556" b="7119"/>
          <a:stretch/>
        </p:blipFill>
        <p:spPr>
          <a:xfrm>
            <a:off x="5897880" y="287144"/>
            <a:ext cx="2976028" cy="226314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2830" y="846093"/>
            <a:ext cx="869183" cy="869183"/>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10" y="292507"/>
            <a:ext cx="869183" cy="869183"/>
          </a:xfrm>
          <a:prstGeom prst="rect">
            <a:avLst/>
          </a:prstGeom>
        </p:spPr>
      </p:pic>
      <p:sp>
        <p:nvSpPr>
          <p:cNvPr id="18"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
        <p:nvSpPr>
          <p:cNvPr id="13" name="Rectangle 12"/>
          <p:cNvSpPr/>
          <p:nvPr/>
        </p:nvSpPr>
        <p:spPr>
          <a:xfrm>
            <a:off x="313216" y="3945553"/>
            <a:ext cx="5419241" cy="507831"/>
          </a:xfrm>
          <a:prstGeom prst="rect">
            <a:avLst/>
          </a:prstGeom>
        </p:spPr>
        <p:txBody>
          <a:bodyPr wrap="square" lIns="85012" rIns="85012">
            <a:spAutoFit/>
          </a:bodyPr>
          <a:lstStyle/>
          <a:p>
            <a:pPr algn="r" defTabSz="424865" fontAlgn="base">
              <a:lnSpc>
                <a:spcPct val="90000"/>
              </a:lnSpc>
              <a:spcBef>
                <a:spcPct val="0"/>
              </a:spcBef>
              <a:spcAft>
                <a:spcPct val="0"/>
              </a:spcAft>
            </a:pPr>
            <a: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“The first serious tablet version of the check-in app is here.” </a:t>
            </a:r>
            <a:b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15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Harry McCracken, </a:t>
            </a:r>
            <a:r>
              <a:rPr lang="en-US" sz="1500" i="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Time</a:t>
            </a:r>
          </a:p>
        </p:txBody>
      </p:sp>
    </p:spTree>
    <p:extLst>
      <p:ext uri="{BB962C8B-B14F-4D97-AF65-F5344CB8AC3E}">
        <p14:creationId xmlns:p14="http://schemas.microsoft.com/office/powerpoint/2010/main" val="13669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1.66667E-6 -4.07407E-6 L -0.6875 -0.04699 " pathEditMode="relative" rAng="0" ptsTypes="AA">
                                      <p:cBhvr>
                                        <p:cTn id="6" dur="750" fill="hold"/>
                                        <p:tgtEl>
                                          <p:spTgt spid="8"/>
                                        </p:tgtEl>
                                        <p:attrNameLst>
                                          <p:attrName>ppt_x</p:attrName>
                                          <p:attrName>ppt_y</p:attrName>
                                        </p:attrNameLst>
                                      </p:cBhvr>
                                      <p:rCtr x="-34427" y="-1505"/>
                                    </p:animMotion>
                                  </p:childTnLst>
                                </p:cTn>
                              </p:par>
                              <p:par>
                                <p:cTn id="7" presetID="10" presetClass="entr" presetSubtype="0" fill="hold" nodeType="withEffect">
                                  <p:stCondLst>
                                    <p:cond delay="100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400"/>
                                        <p:tgtEl>
                                          <p:spTgt spid="44"/>
                                        </p:tgtEl>
                                      </p:cBhvr>
                                    </p:animEffect>
                                  </p:childTnLst>
                                </p:cTn>
                              </p:par>
                              <p:par>
                                <p:cTn id="10" presetID="35" presetClass="path" presetSubtype="0" decel="100000" fill="hold" nodeType="withEffect">
                                  <p:stCondLst>
                                    <p:cond delay="1000"/>
                                  </p:stCondLst>
                                  <p:childTnLst>
                                    <p:animMotion origin="layout" path="M 0.01784 0 L -4.375E-6 0 " pathEditMode="relative" rAng="0" ptsTypes="AA">
                                      <p:cBhvr>
                                        <p:cTn id="11" dur="400" fill="hold"/>
                                        <p:tgtEl>
                                          <p:spTgt spid="4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par>
                                <p:cTn id="28" presetID="10" presetClass="entr" presetSubtype="0" fill="hold" grpId="0" nodeType="withEffect">
                                  <p:stCondLst>
                                    <p:cond delay="12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47793" y="150877"/>
            <a:ext cx="8848415" cy="4841747"/>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68009" rIns="85012" bIns="68009" numCol="1" spcCol="0" rtlCol="0" fromWordArt="0" anchor="t" anchorCtr="0" forceAA="0" compatLnSpc="1">
            <a:prstTxWarp prst="textNoShape">
              <a:avLst/>
            </a:prstTxWarp>
            <a:noAutofit/>
          </a:bodyPr>
          <a:lstStyle/>
          <a:p>
            <a:pPr algn="ctr" defTabSz="433460" fontAlgn="base">
              <a:lnSpc>
                <a:spcPct val="90000"/>
              </a:lnSpc>
              <a:spcBef>
                <a:spcPct val="0"/>
              </a:spcBef>
              <a:spcAft>
                <a:spcPct val="0"/>
              </a:spcAft>
            </a:pPr>
            <a:endParaRPr lang="en-US" sz="1116"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7880" y="2953346"/>
            <a:ext cx="2976028" cy="1665995"/>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7880" y="582250"/>
            <a:ext cx="2976028" cy="167292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2830" y="846093"/>
            <a:ext cx="869183" cy="869183"/>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710" y="292507"/>
            <a:ext cx="869183" cy="869183"/>
          </a:xfrm>
          <a:prstGeom prst="rect">
            <a:avLst/>
          </a:prstGeom>
        </p:spPr>
      </p:pic>
      <p:sp>
        <p:nvSpPr>
          <p:cNvPr id="18" name="HIDE FOR SHOW: Closed Caption bar" hidden="1"/>
          <p:cNvSpPr/>
          <p:nvPr/>
        </p:nvSpPr>
        <p:spPr bwMode="ltGray">
          <a:xfrm>
            <a:off x="131045" y="4335742"/>
            <a:ext cx="7253517" cy="680094"/>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5012" tIns="127517" rIns="85012" bIns="127517" numCol="1" spcCol="0" rtlCol="0" fromWordArt="0" anchor="t" anchorCtr="0" forceAA="0" compatLnSpc="1">
            <a:prstTxWarp prst="textNoShape">
              <a:avLst/>
            </a:prstTxWarp>
            <a:noAutofit/>
          </a:bodyPr>
          <a:lstStyle/>
          <a:p>
            <a:pPr defTabSz="433460" fontAlgn="base">
              <a:lnSpc>
                <a:spcPct val="90000"/>
              </a:lnSpc>
              <a:spcBef>
                <a:spcPct val="0"/>
              </a:spcBef>
              <a:spcAft>
                <a:spcPct val="0"/>
              </a:spcAft>
            </a:pPr>
            <a:r>
              <a:rPr lang="en-US" sz="1487"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grpSp>
        <p:nvGrpSpPr>
          <p:cNvPr id="4" name="Group 3"/>
          <p:cNvGrpSpPr/>
          <p:nvPr/>
        </p:nvGrpSpPr>
        <p:grpSpPr>
          <a:xfrm>
            <a:off x="1502212" y="2013287"/>
            <a:ext cx="4577669" cy="1181950"/>
            <a:chOff x="983041" y="4288190"/>
            <a:chExt cx="6103558" cy="1575933"/>
          </a:xfrm>
        </p:grpSpPr>
        <p:sp>
          <p:nvSpPr>
            <p:cNvPr id="2" name="TextBox 1"/>
            <p:cNvSpPr txBox="1"/>
            <p:nvPr/>
          </p:nvSpPr>
          <p:spPr>
            <a:xfrm>
              <a:off x="2130008" y="4679125"/>
              <a:ext cx="4956591" cy="794064"/>
            </a:xfrm>
            <a:prstGeom prst="rect">
              <a:avLst/>
            </a:prstGeom>
            <a:noFill/>
          </p:spPr>
          <p:txBody>
            <a:bodyPr wrap="square" lIns="137160" tIns="109728" rIns="137160" bIns="109728" rtlCol="0">
              <a:spAutoFit/>
            </a:bodyPr>
            <a:lstStyle/>
            <a:p>
              <a:pPr>
                <a:lnSpc>
                  <a:spcPct val="90000"/>
                </a:lnSpc>
              </a:pPr>
              <a:r>
                <a:rPr lang="en-US" sz="2700" dirty="0">
                  <a:solidFill>
                    <a:schemeClr val="bg2"/>
                  </a:solidFill>
                </a:rPr>
                <a:t>Fantasy Football</a:t>
              </a:r>
            </a:p>
          </p:txBody>
        </p:sp>
        <p:pic>
          <p:nvPicPr>
            <p:cNvPr id="3" name="Picture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041" y="4288190"/>
              <a:ext cx="1146967" cy="1575933"/>
            </a:xfrm>
            <a:prstGeom prst="rect">
              <a:avLst/>
            </a:prstGeom>
          </p:spPr>
        </p:pic>
      </p:grpSp>
    </p:spTree>
    <p:extLst>
      <p:ext uri="{BB962C8B-B14F-4D97-AF65-F5344CB8AC3E}">
        <p14:creationId xmlns:p14="http://schemas.microsoft.com/office/powerpoint/2010/main" val="232919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00286 -4.07407E-6 L -0.69036 -0.04699 " pathEditMode="relative" rAng="0" ptsTypes="AA">
                                      <p:cBhvr>
                                        <p:cTn id="6" dur="750" fill="hold"/>
                                        <p:tgtEl>
                                          <p:spTgt spid="8"/>
                                        </p:tgtEl>
                                        <p:attrNameLst>
                                          <p:attrName>ppt_x</p:attrName>
                                          <p:attrName>ppt_y</p:attrName>
                                        </p:attrNameLst>
                                      </p:cBhvr>
                                      <p:rCtr x="-34375" y="-2361"/>
                                    </p:animMotion>
                                  </p:childTnLst>
                                </p:cTn>
                              </p:par>
                              <p:par>
                                <p:cTn id="7" presetID="10"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par>
                                <p:cTn id="10" presetID="35" presetClass="path" presetSubtype="0" decel="100000" fill="hold" nodeType="withEffect">
                                  <p:stCondLst>
                                    <p:cond delay="1000"/>
                                  </p:stCondLst>
                                  <p:childTnLst>
                                    <p:animMotion origin="layout" path="M 0.01784 0 L -3.33333E-6 0 " pathEditMode="relative" rAng="0" ptsTypes="AA">
                                      <p:cBhvr>
                                        <p:cTn id="11" dur="400" fill="hold"/>
                                        <p:tgtEl>
                                          <p:spTgt spid="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Internal Group_Blue_16x9_2012-08-18">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ole xmlns="d173c6d1-97a5-4521-846b-67d7d1d42956">11</Role>
    <PublishingExpirationDate xmlns="http://schemas.microsoft.com/sharepoint/v3" xsi:nil="true"/>
    <PublishingStartDate xmlns="http://schemas.microsoft.com/sharepoint/v3" xsi:nil="true"/>
    <Focus xmlns="9c3d5f81-e424-4143-b9e5-c8178438a162"/>
    <Audience1 xmlns="9c3d5f81-e424-4143-b9e5-c8178438a162">1</Audience1>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3C17C07B045B4C8DF66915F418DAAB" ma:contentTypeVersion="5" ma:contentTypeDescription="Create a new document." ma:contentTypeScope="" ma:versionID="929ec8aa7b1425325676ac4523976615">
  <xsd:schema xmlns:xsd="http://www.w3.org/2001/XMLSchema" xmlns:xs="http://www.w3.org/2001/XMLSchema" xmlns:p="http://schemas.microsoft.com/office/2006/metadata/properties" xmlns:ns1="http://schemas.microsoft.com/sharepoint/v3" xmlns:ns2="9c3d5f81-e424-4143-b9e5-c8178438a162" xmlns:ns3="d173c6d1-97a5-4521-846b-67d7d1d42956" targetNamespace="http://schemas.microsoft.com/office/2006/metadata/properties" ma:root="true" ma:fieldsID="43a5e173e62822d01dca4703784fc5dd" ns1:_="" ns2:_="" ns3:_="">
    <xsd:import namespace="http://schemas.microsoft.com/sharepoint/v3"/>
    <xsd:import namespace="9c3d5f81-e424-4143-b9e5-c8178438a162"/>
    <xsd:import namespace="d173c6d1-97a5-4521-846b-67d7d1d42956"/>
    <xsd:element name="properties">
      <xsd:complexType>
        <xsd:sequence>
          <xsd:element name="documentManagement">
            <xsd:complexType>
              <xsd:all>
                <xsd:element ref="ns1:PublishingStartDate" minOccurs="0"/>
                <xsd:element ref="ns1:PublishingExpirationDate" minOccurs="0"/>
                <xsd:element ref="ns2:Focus" minOccurs="0"/>
                <xsd:element ref="ns2:Audience1" minOccurs="0"/>
                <xsd:element ref="ns3:Rol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3d5f81-e424-4143-b9e5-c8178438a162" elementFormDefault="qualified">
    <xsd:import namespace="http://schemas.microsoft.com/office/2006/documentManagement/types"/>
    <xsd:import namespace="http://schemas.microsoft.com/office/infopath/2007/PartnerControls"/>
    <xsd:element name="Focus" ma:index="10" nillable="true" ma:displayName="Technology" ma:list="{93ad61db-9a34-4037-b37c-99c87e8a8565}" ma:internalName="Focus" ma:showField="Title" ma:web="9c3d5f81-e424-4143-b9e5-c8178438a162">
      <xsd:complexType>
        <xsd:complexContent>
          <xsd:extension base="dms:MultiChoiceLookup">
            <xsd:sequence>
              <xsd:element name="Value" type="dms:Lookup" maxOccurs="unbounded" minOccurs="0" nillable="true"/>
            </xsd:sequence>
          </xsd:extension>
        </xsd:complexContent>
      </xsd:complexType>
    </xsd:element>
    <xsd:element name="Audience1" ma:index="11" nillable="true" ma:displayName="Audience" ma:list="{ec6bdb92-5731-4f88-bd68-2f4092af18bf}" ma:internalName="Audience1" ma:showField="Title" ma:web="9c3d5f81-e424-4143-b9e5-c8178438a162">
      <xsd:simpleType>
        <xsd:restriction base="dms:Lookup"/>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73c6d1-97a5-4521-846b-67d7d1d42956" elementFormDefault="qualified">
    <xsd:import namespace="http://schemas.microsoft.com/office/2006/documentManagement/types"/>
    <xsd:import namespace="http://schemas.microsoft.com/office/infopath/2007/PartnerControls"/>
    <xsd:element name="Role" ma:index="12" nillable="true" ma:displayName="Role" ma:list="{4b56a5c8-6737-4a49-b723-b8faf774055a}" ma:internalName="Rol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B14FD5-54A2-4427-AEA5-77EA2C9C8140}">
  <ds:schemaRefs>
    <ds:schemaRef ds:uri="http://schemas.microsoft.com/office/2006/metadata/properties"/>
    <ds:schemaRef ds:uri="http://schemas.microsoft.com/office/infopath/2007/PartnerControls"/>
    <ds:schemaRef ds:uri="d173c6d1-97a5-4521-846b-67d7d1d42956"/>
    <ds:schemaRef ds:uri="http://schemas.microsoft.com/sharepoint/v3"/>
    <ds:schemaRef ds:uri="9c3d5f81-e424-4143-b9e5-c8178438a162"/>
  </ds:schemaRefs>
</ds:datastoreItem>
</file>

<file path=customXml/itemProps2.xml><?xml version="1.0" encoding="utf-8"?>
<ds:datastoreItem xmlns:ds="http://schemas.openxmlformats.org/officeDocument/2006/customXml" ds:itemID="{0C54C3A4-298D-4ACB-9A64-B13BD95D75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3d5f81-e424-4143-b9e5-c8178438a162"/>
    <ds:schemaRef ds:uri="d173c6d1-97a5-4521-846b-67d7d1d429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70B291-BDAF-4684-90E6-E4191BB661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300</TotalTime>
  <Words>2803</Words>
  <Application>Microsoft Office PowerPoint</Application>
  <PresentationFormat>On-screen Show (16:9)</PresentationFormat>
  <Paragraphs>251</Paragraphs>
  <Slides>28</Slides>
  <Notes>21</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28</vt:i4>
      </vt:variant>
    </vt:vector>
  </HeadingPairs>
  <TitlesOfParts>
    <vt:vector size="43" baseType="lpstr">
      <vt:lpstr>Arial</vt:lpstr>
      <vt:lpstr>Calibri</vt:lpstr>
      <vt:lpstr>Segoe UI</vt:lpstr>
      <vt:lpstr>Segoe UI Light</vt:lpstr>
      <vt:lpstr>Symbol</vt:lpstr>
      <vt:lpstr>Times New Roman</vt:lpstr>
      <vt:lpstr>Wingdings</vt:lpstr>
      <vt:lpstr>Office Theme</vt:lpstr>
      <vt:lpstr>Custom Design</vt:lpstr>
      <vt:lpstr>1_Custom Design</vt:lpstr>
      <vt:lpstr>2_Custom Design</vt:lpstr>
      <vt:lpstr>3_Custom Design</vt:lpstr>
      <vt:lpstr>Microsoft_Internal_Group_template_16-9_WHITE_Blue_accents</vt:lpstr>
      <vt:lpstr>1_Microsoft_Internal_Group_template_16-9_WHITE_Blue_accents</vt:lpstr>
      <vt:lpstr>Internal Group_Blue_16x9_2012-08-18</vt:lpstr>
      <vt:lpstr>PowerPoint Presentation</vt:lpstr>
      <vt:lpstr>PowerPoint Presentation</vt:lpstr>
      <vt:lpstr>PowerPoint Presentation</vt:lpstr>
      <vt:lpstr>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More powerful and efficient</vt:lpstr>
      <vt:lpstr>PowerPoint Presentation</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Robert Green</cp:lastModifiedBy>
  <cp:revision>20</cp:revision>
  <dcterms:created xsi:type="dcterms:W3CDTF">2013-04-16T20:54:55Z</dcterms:created>
  <dcterms:modified xsi:type="dcterms:W3CDTF">2014-02-05T22:35:31Z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0x010100673C17C07B045B4C8DF66915F418DAAB</vt:lpwstr>
  </property>
  <property fmtid="{D5CDD505-2E9C-101B-9397-08002B2CF9AE}" pid="3" name="TaxKeyword">
    <vt:lpwstr/>
  </property>
</Properties>
</file>